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7" r:id="rId1"/>
    <p:sldMasterId id="2147483760" r:id="rId2"/>
    <p:sldMasterId id="2147483809" r:id="rId3"/>
  </p:sldMasterIdLst>
  <p:notesMasterIdLst>
    <p:notesMasterId r:id="rId66"/>
  </p:notesMasterIdLst>
  <p:sldIdLst>
    <p:sldId id="256" r:id="rId4"/>
    <p:sldId id="257" r:id="rId5"/>
    <p:sldId id="258" r:id="rId6"/>
    <p:sldId id="285" r:id="rId7"/>
    <p:sldId id="279" r:id="rId8"/>
    <p:sldId id="281" r:id="rId9"/>
    <p:sldId id="306" r:id="rId10"/>
    <p:sldId id="307" r:id="rId11"/>
    <p:sldId id="261" r:id="rId12"/>
    <p:sldId id="260" r:id="rId13"/>
    <p:sldId id="262" r:id="rId14"/>
    <p:sldId id="265" r:id="rId15"/>
    <p:sldId id="273" r:id="rId16"/>
    <p:sldId id="304" r:id="rId17"/>
    <p:sldId id="308" r:id="rId18"/>
    <p:sldId id="266" r:id="rId19"/>
    <p:sldId id="264" r:id="rId20"/>
    <p:sldId id="268" r:id="rId21"/>
    <p:sldId id="269" r:id="rId22"/>
    <p:sldId id="278" r:id="rId23"/>
    <p:sldId id="335" r:id="rId24"/>
    <p:sldId id="271" r:id="rId25"/>
    <p:sldId id="299" r:id="rId26"/>
    <p:sldId id="270" r:id="rId27"/>
    <p:sldId id="272" r:id="rId28"/>
    <p:sldId id="291" r:id="rId29"/>
    <p:sldId id="274" r:id="rId30"/>
    <p:sldId id="288" r:id="rId31"/>
    <p:sldId id="277" r:id="rId32"/>
    <p:sldId id="289" r:id="rId33"/>
    <p:sldId id="314" r:id="rId34"/>
    <p:sldId id="315" r:id="rId35"/>
    <p:sldId id="320" r:id="rId36"/>
    <p:sldId id="321" r:id="rId37"/>
    <p:sldId id="290" r:id="rId38"/>
    <p:sldId id="292" r:id="rId39"/>
    <p:sldId id="311" r:id="rId40"/>
    <p:sldId id="293" r:id="rId41"/>
    <p:sldId id="294" r:id="rId42"/>
    <p:sldId id="318" r:id="rId43"/>
    <p:sldId id="322" r:id="rId44"/>
    <p:sldId id="323" r:id="rId45"/>
    <p:sldId id="324" r:id="rId46"/>
    <p:sldId id="316" r:id="rId47"/>
    <p:sldId id="296" r:id="rId48"/>
    <p:sldId id="297" r:id="rId49"/>
    <p:sldId id="298" r:id="rId50"/>
    <p:sldId id="300" r:id="rId51"/>
    <p:sldId id="310" r:id="rId52"/>
    <p:sldId id="301" r:id="rId53"/>
    <p:sldId id="325" r:id="rId54"/>
    <p:sldId id="326" r:id="rId55"/>
    <p:sldId id="327" r:id="rId56"/>
    <p:sldId id="302" r:id="rId57"/>
    <p:sldId id="336" r:id="rId58"/>
    <p:sldId id="329" r:id="rId59"/>
    <p:sldId id="330" r:id="rId60"/>
    <p:sldId id="331" r:id="rId61"/>
    <p:sldId id="332" r:id="rId62"/>
    <p:sldId id="333" r:id="rId63"/>
    <p:sldId id="334" r:id="rId64"/>
    <p:sldId id="30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AFB"/>
    <a:srgbClr val="003DB9"/>
    <a:srgbClr val="C7F0FF"/>
    <a:srgbClr val="161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5"/>
    <p:restoredTop sz="94737"/>
  </p:normalViewPr>
  <p:slideViewPr>
    <p:cSldViewPr snapToGrid="0">
      <p:cViewPr>
        <p:scale>
          <a:sx n="123" d="100"/>
          <a:sy n="123" d="100"/>
        </p:scale>
        <p:origin x="19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AFF83A-9859-4F2B-974D-29A9FA38C59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17D7BD-BCCF-48F5-8777-978E3310A58D}">
      <dgm:prSet/>
      <dgm:spPr/>
      <dgm:t>
        <a:bodyPr/>
        <a:lstStyle/>
        <a:p>
          <a:r>
            <a:rPr lang="it-IT" dirty="0"/>
            <a:t>Entrambe le </a:t>
          </a:r>
          <a:r>
            <a:rPr lang="it-IT" dirty="0" err="1"/>
            <a:t>Greedy</a:t>
          </a:r>
          <a:r>
            <a:rPr lang="it-IT" dirty="0"/>
            <a:t> sono anche state realizzate in versione randomizzata dove, ad ogni iterazione, invece di scegliere l’elemento migliore (ammissibile) da aggiungere alla soluzione corrente, la selezione è fatta casualmente sui </a:t>
          </a:r>
          <a:r>
            <a:rPr lang="it-IT" i="1" dirty="0"/>
            <a:t>k</a:t>
          </a:r>
          <a:r>
            <a:rPr lang="it-IT" dirty="0"/>
            <a:t> miglior elementi.</a:t>
          </a:r>
          <a:endParaRPr lang="en-US" dirty="0"/>
        </a:p>
      </dgm:t>
    </dgm:pt>
    <dgm:pt modelId="{C43D8EC7-F038-4137-8375-666E74DC9727}" type="parTrans" cxnId="{75B0E578-BBE5-4E46-A675-905FE1E9A217}">
      <dgm:prSet/>
      <dgm:spPr/>
      <dgm:t>
        <a:bodyPr/>
        <a:lstStyle/>
        <a:p>
          <a:endParaRPr lang="en-US"/>
        </a:p>
      </dgm:t>
    </dgm:pt>
    <dgm:pt modelId="{F305141D-F06D-4DCE-AE62-CE2E8220DB51}" type="sibTrans" cxnId="{75B0E578-BBE5-4E46-A675-905FE1E9A217}">
      <dgm:prSet/>
      <dgm:spPr/>
      <dgm:t>
        <a:bodyPr/>
        <a:lstStyle/>
        <a:p>
          <a:endParaRPr lang="en-US"/>
        </a:p>
      </dgm:t>
    </dgm:pt>
    <dgm:pt modelId="{24CAEB35-8EF3-4F85-93BD-B25B73B0706F}">
      <dgm:prSet/>
      <dgm:spPr/>
      <dgm:t>
        <a:bodyPr/>
        <a:lstStyle/>
        <a:p>
          <a:r>
            <a:rPr lang="it-IT" dirty="0"/>
            <a:t>Utilizzate per GRASP.</a:t>
          </a:r>
          <a:endParaRPr lang="en-US" dirty="0"/>
        </a:p>
      </dgm:t>
    </dgm:pt>
    <dgm:pt modelId="{C791D677-F774-47C1-8884-94E661CC9EA0}" type="parTrans" cxnId="{DBF84D76-9963-4E24-91A8-3377CDFE24FB}">
      <dgm:prSet/>
      <dgm:spPr/>
      <dgm:t>
        <a:bodyPr/>
        <a:lstStyle/>
        <a:p>
          <a:endParaRPr lang="en-US"/>
        </a:p>
      </dgm:t>
    </dgm:pt>
    <dgm:pt modelId="{5E1B4D3B-F103-4862-990E-42C0C84ED1FB}" type="sibTrans" cxnId="{DBF84D76-9963-4E24-91A8-3377CDFE24FB}">
      <dgm:prSet/>
      <dgm:spPr/>
      <dgm:t>
        <a:bodyPr/>
        <a:lstStyle/>
        <a:p>
          <a:endParaRPr lang="en-US"/>
        </a:p>
      </dgm:t>
    </dgm:pt>
    <dgm:pt modelId="{E60E66B7-0255-B94A-89FE-13263E5A9811}" type="pres">
      <dgm:prSet presAssocID="{55AFF83A-9859-4F2B-974D-29A9FA38C5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2FA09F-BFF3-B54F-B5C3-1095B22F4ECF}" type="pres">
      <dgm:prSet presAssocID="{2817D7BD-BCCF-48F5-8777-978E3310A58D}" presName="hierRoot1" presStyleCnt="0"/>
      <dgm:spPr/>
    </dgm:pt>
    <dgm:pt modelId="{B223B2B7-4193-3F4E-A98D-B0295A318787}" type="pres">
      <dgm:prSet presAssocID="{2817D7BD-BCCF-48F5-8777-978E3310A58D}" presName="composite" presStyleCnt="0"/>
      <dgm:spPr/>
    </dgm:pt>
    <dgm:pt modelId="{F4811E9A-4B0A-6F48-9DDE-804485DB24ED}" type="pres">
      <dgm:prSet presAssocID="{2817D7BD-BCCF-48F5-8777-978E3310A58D}" presName="background" presStyleLbl="node0" presStyleIdx="0" presStyleCnt="2"/>
      <dgm:spPr/>
    </dgm:pt>
    <dgm:pt modelId="{1DB17CEE-DB12-414C-9572-244322A1D0AD}" type="pres">
      <dgm:prSet presAssocID="{2817D7BD-BCCF-48F5-8777-978E3310A58D}" presName="text" presStyleLbl="fgAcc0" presStyleIdx="0" presStyleCnt="2">
        <dgm:presLayoutVars>
          <dgm:chPref val="3"/>
        </dgm:presLayoutVars>
      </dgm:prSet>
      <dgm:spPr/>
    </dgm:pt>
    <dgm:pt modelId="{87AE12FE-9078-FE4B-A01C-5DE46A2DA4F3}" type="pres">
      <dgm:prSet presAssocID="{2817D7BD-BCCF-48F5-8777-978E3310A58D}" presName="hierChild2" presStyleCnt="0"/>
      <dgm:spPr/>
    </dgm:pt>
    <dgm:pt modelId="{09E2C2D7-B4F2-9945-BBF7-2506CAB63D69}" type="pres">
      <dgm:prSet presAssocID="{24CAEB35-8EF3-4F85-93BD-B25B73B0706F}" presName="hierRoot1" presStyleCnt="0"/>
      <dgm:spPr/>
    </dgm:pt>
    <dgm:pt modelId="{3B23184A-D043-B74F-B50C-BA00C10E7CC4}" type="pres">
      <dgm:prSet presAssocID="{24CAEB35-8EF3-4F85-93BD-B25B73B0706F}" presName="composite" presStyleCnt="0"/>
      <dgm:spPr/>
    </dgm:pt>
    <dgm:pt modelId="{E5E5D884-9BC9-F14F-ACEF-462CC7D6D059}" type="pres">
      <dgm:prSet presAssocID="{24CAEB35-8EF3-4F85-93BD-B25B73B0706F}" presName="background" presStyleLbl="node0" presStyleIdx="1" presStyleCnt="2"/>
      <dgm:spPr/>
    </dgm:pt>
    <dgm:pt modelId="{15023E81-4703-DA40-85EB-8A7A8F30AFC0}" type="pres">
      <dgm:prSet presAssocID="{24CAEB35-8EF3-4F85-93BD-B25B73B0706F}" presName="text" presStyleLbl="fgAcc0" presStyleIdx="1" presStyleCnt="2">
        <dgm:presLayoutVars>
          <dgm:chPref val="3"/>
        </dgm:presLayoutVars>
      </dgm:prSet>
      <dgm:spPr/>
    </dgm:pt>
    <dgm:pt modelId="{9626CB59-C757-B748-8D35-59338D0AF370}" type="pres">
      <dgm:prSet presAssocID="{24CAEB35-8EF3-4F85-93BD-B25B73B0706F}" presName="hierChild2" presStyleCnt="0"/>
      <dgm:spPr/>
    </dgm:pt>
  </dgm:ptLst>
  <dgm:cxnLst>
    <dgm:cxn modelId="{B67D0A08-DDBE-5544-BAD7-48D19621540A}" type="presOf" srcId="{24CAEB35-8EF3-4F85-93BD-B25B73B0706F}" destId="{15023E81-4703-DA40-85EB-8A7A8F30AFC0}" srcOrd="0" destOrd="0" presId="urn:microsoft.com/office/officeart/2005/8/layout/hierarchy1"/>
    <dgm:cxn modelId="{DBF84D76-9963-4E24-91A8-3377CDFE24FB}" srcId="{55AFF83A-9859-4F2B-974D-29A9FA38C595}" destId="{24CAEB35-8EF3-4F85-93BD-B25B73B0706F}" srcOrd="1" destOrd="0" parTransId="{C791D677-F774-47C1-8884-94E661CC9EA0}" sibTransId="{5E1B4D3B-F103-4862-990E-42C0C84ED1FB}"/>
    <dgm:cxn modelId="{75B0E578-BBE5-4E46-A675-905FE1E9A217}" srcId="{55AFF83A-9859-4F2B-974D-29A9FA38C595}" destId="{2817D7BD-BCCF-48F5-8777-978E3310A58D}" srcOrd="0" destOrd="0" parTransId="{C43D8EC7-F038-4137-8375-666E74DC9727}" sibTransId="{F305141D-F06D-4DCE-AE62-CE2E8220DB51}"/>
    <dgm:cxn modelId="{BFEDC6A7-C86A-D14B-BE2E-C72F60F113F5}" type="presOf" srcId="{2817D7BD-BCCF-48F5-8777-978E3310A58D}" destId="{1DB17CEE-DB12-414C-9572-244322A1D0AD}" srcOrd="0" destOrd="0" presId="urn:microsoft.com/office/officeart/2005/8/layout/hierarchy1"/>
    <dgm:cxn modelId="{2DCAC6AB-071F-6640-AC61-787A3ACEE463}" type="presOf" srcId="{55AFF83A-9859-4F2B-974D-29A9FA38C595}" destId="{E60E66B7-0255-B94A-89FE-13263E5A9811}" srcOrd="0" destOrd="0" presId="urn:microsoft.com/office/officeart/2005/8/layout/hierarchy1"/>
    <dgm:cxn modelId="{ABB1FF40-EB66-E848-8E31-30AC3CCD8834}" type="presParOf" srcId="{E60E66B7-0255-B94A-89FE-13263E5A9811}" destId="{C82FA09F-BFF3-B54F-B5C3-1095B22F4ECF}" srcOrd="0" destOrd="0" presId="urn:microsoft.com/office/officeart/2005/8/layout/hierarchy1"/>
    <dgm:cxn modelId="{1BE1353A-0CE1-4C49-A284-93E6B68A6A02}" type="presParOf" srcId="{C82FA09F-BFF3-B54F-B5C3-1095B22F4ECF}" destId="{B223B2B7-4193-3F4E-A98D-B0295A318787}" srcOrd="0" destOrd="0" presId="urn:microsoft.com/office/officeart/2005/8/layout/hierarchy1"/>
    <dgm:cxn modelId="{C14C9CDC-4FCD-8C40-8E98-5CFAFD8EE1BF}" type="presParOf" srcId="{B223B2B7-4193-3F4E-A98D-B0295A318787}" destId="{F4811E9A-4B0A-6F48-9DDE-804485DB24ED}" srcOrd="0" destOrd="0" presId="urn:microsoft.com/office/officeart/2005/8/layout/hierarchy1"/>
    <dgm:cxn modelId="{78067D2E-23A6-D44E-A5C0-041FBC094C21}" type="presParOf" srcId="{B223B2B7-4193-3F4E-A98D-B0295A318787}" destId="{1DB17CEE-DB12-414C-9572-244322A1D0AD}" srcOrd="1" destOrd="0" presId="urn:microsoft.com/office/officeart/2005/8/layout/hierarchy1"/>
    <dgm:cxn modelId="{9980EC92-42F3-914D-84C3-6EE2803376EC}" type="presParOf" srcId="{C82FA09F-BFF3-B54F-B5C3-1095B22F4ECF}" destId="{87AE12FE-9078-FE4B-A01C-5DE46A2DA4F3}" srcOrd="1" destOrd="0" presId="urn:microsoft.com/office/officeart/2005/8/layout/hierarchy1"/>
    <dgm:cxn modelId="{7C687153-2473-BE42-BCC5-55EAD3CD0800}" type="presParOf" srcId="{E60E66B7-0255-B94A-89FE-13263E5A9811}" destId="{09E2C2D7-B4F2-9945-BBF7-2506CAB63D69}" srcOrd="1" destOrd="0" presId="urn:microsoft.com/office/officeart/2005/8/layout/hierarchy1"/>
    <dgm:cxn modelId="{C9522ECD-D226-2D4F-9BCA-CB9C8AF77A0D}" type="presParOf" srcId="{09E2C2D7-B4F2-9945-BBF7-2506CAB63D69}" destId="{3B23184A-D043-B74F-B50C-BA00C10E7CC4}" srcOrd="0" destOrd="0" presId="urn:microsoft.com/office/officeart/2005/8/layout/hierarchy1"/>
    <dgm:cxn modelId="{630A13C7-33EA-3A46-9CFB-559382AA190D}" type="presParOf" srcId="{3B23184A-D043-B74F-B50C-BA00C10E7CC4}" destId="{E5E5D884-9BC9-F14F-ACEF-462CC7D6D059}" srcOrd="0" destOrd="0" presId="urn:microsoft.com/office/officeart/2005/8/layout/hierarchy1"/>
    <dgm:cxn modelId="{92ABD8E3-1C1E-044E-A3A7-B61784AD4C11}" type="presParOf" srcId="{3B23184A-D043-B74F-B50C-BA00C10E7CC4}" destId="{15023E81-4703-DA40-85EB-8A7A8F30AFC0}" srcOrd="1" destOrd="0" presId="urn:microsoft.com/office/officeart/2005/8/layout/hierarchy1"/>
    <dgm:cxn modelId="{98C43F53-990E-9146-8D16-EC4ED2C78164}" type="presParOf" srcId="{09E2C2D7-B4F2-9945-BBF7-2506CAB63D69}" destId="{9626CB59-C757-B748-8D35-59338D0AF37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11E9A-4B0A-6F48-9DDE-804485DB24ED}">
      <dsp:nvSpPr>
        <dsp:cNvPr id="0" name=""/>
        <dsp:cNvSpPr/>
      </dsp:nvSpPr>
      <dsp:spPr>
        <a:xfrm>
          <a:off x="1283" y="41194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17CEE-DB12-414C-9572-244322A1D0AD}">
      <dsp:nvSpPr>
        <dsp:cNvPr id="0" name=""/>
        <dsp:cNvSpPr/>
      </dsp:nvSpPr>
      <dsp:spPr>
        <a:xfrm>
          <a:off x="501904" y="88753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Entrambe le </a:t>
          </a:r>
          <a:r>
            <a:rPr lang="it-IT" sz="2000" kern="1200" dirty="0" err="1"/>
            <a:t>Greedy</a:t>
          </a:r>
          <a:r>
            <a:rPr lang="it-IT" sz="2000" kern="1200" dirty="0"/>
            <a:t> sono anche state realizzate in versione randomizzata dove, ad ogni iterazione, invece di scegliere l’elemento migliore (ammissibile) da aggiungere alla soluzione corrente, la selezione è fatta casualmente sui </a:t>
          </a:r>
          <a:r>
            <a:rPr lang="it-IT" sz="2000" i="1" kern="1200" dirty="0"/>
            <a:t>k</a:t>
          </a:r>
          <a:r>
            <a:rPr lang="it-IT" sz="2000" kern="1200" dirty="0"/>
            <a:t> miglior elementi.</a:t>
          </a:r>
          <a:endParaRPr lang="en-US" sz="2000" kern="1200" dirty="0"/>
        </a:p>
      </dsp:txBody>
      <dsp:txXfrm>
        <a:off x="585701" y="971328"/>
        <a:ext cx="4337991" cy="2693452"/>
      </dsp:txXfrm>
    </dsp:sp>
    <dsp:sp modelId="{E5E5D884-9BC9-F14F-ACEF-462CC7D6D059}">
      <dsp:nvSpPr>
        <dsp:cNvPr id="0" name=""/>
        <dsp:cNvSpPr/>
      </dsp:nvSpPr>
      <dsp:spPr>
        <a:xfrm>
          <a:off x="5508110" y="41194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23E81-4703-DA40-85EB-8A7A8F30AFC0}">
      <dsp:nvSpPr>
        <dsp:cNvPr id="0" name=""/>
        <dsp:cNvSpPr/>
      </dsp:nvSpPr>
      <dsp:spPr>
        <a:xfrm>
          <a:off x="6008730" y="88753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Utilizzate per GRASP.</a:t>
          </a:r>
          <a:endParaRPr lang="en-US" sz="2000" kern="1200" dirty="0"/>
        </a:p>
      </dsp:txBody>
      <dsp:txXfrm>
        <a:off x="6092527" y="971328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F8B7A-FFA3-1D48-AAF3-3F363D010859}" type="datetimeFigureOut">
              <a:rPr lang="it-IT" smtClean="0"/>
              <a:t>17/02/25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D67F-4286-1E4B-9DFC-199E539795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95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CA1DF-0A50-11B5-D67A-A6A1282E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6BDA22-AA68-1816-D1A4-F3EC952CD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4DEDB57-EEB0-6537-CEF4-9EBBEC370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8D3E6E-66CB-D36A-F819-D6FF1F070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628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RIGUARDA ITERAZIONI DI STOP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36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18A01-9409-DBB2-AC78-471BC250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9AAF6B-B227-0FBE-3731-79A122251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B409848-6577-89FC-37CA-7C775043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RIGUARDA ITERAZIONI DI STOP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1BE5AB-CFBC-2D1F-6B7B-2530114D6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873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982B4-A7B8-5D15-B8CF-377DFBA1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21D9EDF-EBF1-E6BD-8EF3-B609C941F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F8A2E31-5D4D-4A08-F828-53C0DD2E8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3927F5-6251-A8C3-7F1A-F52D1B13A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53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B50EE-EE08-3E8A-4B30-4DB4076D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A7F3837-1ABF-30C5-641F-64E730602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DC58AE9-7013-763C-3AC5-DD190310A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86CDD-6044-A16D-45C7-439F505BF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226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76A0-E7A7-59D8-EBFF-E52BDC504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6070E6-30E2-39BC-25D4-507F3DB5C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85F475-E2EF-BCCB-7C10-B9DD1BC1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5E41E3-3D29-FE37-A966-8587CAA1D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57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86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61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41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70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94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5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9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3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4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FC5B60-74ED-53C4-66B5-1DDC30638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5B040D-B5C2-D85E-0713-8936C49CB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F77DC5-61BD-9FCF-3DC1-D9C7D24B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EB6B28-CAD4-CCE1-ECB9-B7F777EC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FF9C20-5D01-2585-C104-8FFD9DCC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76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7927DF-E35B-36BA-0288-9369788A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29405-35CB-B122-73FF-56144863E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DAD486-A988-2A1D-1E6E-04287BEE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58680F-E0C4-DD77-0C81-A954A3AB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D2216A-F035-A17E-D80D-F32C6784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55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9FEEFE-FA99-76E2-0578-F300B0E4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75BBBB-5384-9B52-C776-866EAF535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384A0C-BA46-50CF-6434-984E75D5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0E99A4-468E-63A0-59FC-9F4EBE32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A97F34-B3A6-8CEC-6BCC-B4D28129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3E6BC-8EF9-1FB9-FBDF-A2CFBC08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294AA8-FE55-61F0-5784-842921010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EA4F87-C6DA-D762-465D-EF2F18CE7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75B2BF-EE34-C958-F04A-68420744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1707A4-30B2-9AA2-A89D-55AB075D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803A61-FC97-1B28-D186-38875389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57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31764-8E4E-7865-280C-162770CD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9EF4CE-F136-4F01-BDD4-DD757B3BF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00F999F-67DA-ECB8-DEC0-0F5BBF363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5E64399-7A04-A9A2-E440-02F886A13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66F1CD-EF0E-6AAC-A1B1-862DE81FA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5492895-FACC-F532-DA23-75757D36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0C6902B-766D-6127-E55B-E359F8971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1D45727-2F82-1917-BDC5-72DFB9DD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8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F2175-D703-817F-4F48-BF5E717C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48E3AF1-DE8C-8C8E-A9C7-65CFDFC9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825EA1-6361-CB59-0074-B2E664D4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F4BEB9-2B56-AA4C-B4F3-E8D8C224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23B380D-060D-B2CD-1894-0A7ADFE8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49CAFA7-822F-7630-64B0-408C0CB0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07C301-96FA-23C4-A354-28694A3D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20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89D7A-FE06-6129-AF72-2F9E473A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21E2A-593B-0373-07F2-AB11794AC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0405371-189C-8F8A-2360-B2D4CBC2B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B9CFEC-9B2D-F922-4663-BAF9D03B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568460-83F9-08F4-DE79-37B50119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5B014F-8CF3-9CC3-8A49-8ACF852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7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FA607-C09F-1060-524A-8551BB28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4AE5C27-572C-30BA-AFA2-F3BEC36D9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F88E444-C05B-FF6D-9CE9-74AE4DFB1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A6F0EE-9BFD-BA76-791F-0DAA1215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6C5D27-C213-0158-473A-281918B1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99F7BF-427E-75F0-B710-27579EA8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8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0207D-CA40-ED3E-41DB-D93946E6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BE8E03A-2D04-1EAA-7031-FFEB9363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CCBDDC-80F5-D89C-CE76-B85FB113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41BD23-A36A-1FE1-F7C9-D4FC2EE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2A6EAF-3E72-CDE0-6A21-A3D3157C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5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0936B61-3E1E-605B-C98E-BFF07B91A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6447F0-BD7B-4257-C884-6D07C5D36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D91BFE-2A19-136D-FCA3-453A968BF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F33244-557C-2EB5-20B8-8CA4F271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CBC305-F63F-88EC-E2D8-B594D7B5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71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20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1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57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2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4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7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87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32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983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03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867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505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6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891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08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54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104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35" r:id="rId5"/>
    <p:sldLayoutId id="2147483736" r:id="rId6"/>
    <p:sldLayoutId id="2147483742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D830ADE-C13A-8D8A-A246-6A57348D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E20BF9-BF43-26F0-659F-4F1018FC3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04C85C-5135-A333-7C72-9295CC1BC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5C026B-9A84-2F4A-374C-38BAB8F35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EF5DBF-549B-18F3-964C-225E57A91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1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 motivo di acquerello astratto blu su sfondo bianco">
            <a:extLst>
              <a:ext uri="{FF2B5EF4-FFF2-40B4-BE49-F238E27FC236}">
                <a16:creationId xmlns:a16="http://schemas.microsoft.com/office/drawing/2014/main" id="{4714E461-4B73-DF65-7A59-B276007A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44" b="108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80C59EB-6631-1B94-9EDA-D09816997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76" y="3281018"/>
            <a:ext cx="5257800" cy="1701570"/>
          </a:xfrm>
        </p:spPr>
        <p:txBody>
          <a:bodyPr anchor="b">
            <a:normAutofit/>
          </a:bodyPr>
          <a:lstStyle/>
          <a:p>
            <a:r>
              <a:rPr lang="it-IT" sz="5400" dirty="0"/>
              <a:t>Pedibus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31B75A5-F2CC-7B38-3462-25FCBB3B1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1428" y="4982588"/>
            <a:ext cx="5147960" cy="1463367"/>
          </a:xfrm>
        </p:spPr>
        <p:txBody>
          <a:bodyPr>
            <a:normAutofit/>
          </a:bodyPr>
          <a:lstStyle/>
          <a:p>
            <a:r>
              <a:rPr lang="it-IT" sz="2000" cap="none" dirty="0"/>
              <a:t>Cavicchi Sara</a:t>
            </a:r>
          </a:p>
          <a:p>
            <a:r>
              <a:rPr lang="it-IT" sz="2000" cap="none" dirty="0"/>
              <a:t>Ricerca Operativa </a:t>
            </a:r>
          </a:p>
          <a:p>
            <a:r>
              <a:rPr lang="it-IT" sz="2000" cap="none" dirty="0"/>
              <a:t>Anno Accademico </a:t>
            </a:r>
            <a:r>
              <a:rPr lang="it-IT" sz="2000" dirty="0"/>
              <a:t>2024-25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8153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AFB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BC961-4623-C1C8-76EE-6CC34128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897" y="-138102"/>
            <a:ext cx="6564205" cy="1573863"/>
          </a:xfrm>
        </p:spPr>
        <p:txBody>
          <a:bodyPr>
            <a:normAutofit/>
          </a:bodyPr>
          <a:lstStyle/>
          <a:p>
            <a:r>
              <a:rPr lang="it-IT" sz="4400" b="1" i="1" cap="none" dirty="0">
                <a:latin typeface="Optima" panose="02000503060000020004" pitchFamily="2" charset="0"/>
              </a:rPr>
              <a:t>Esempio di Istanza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A45EA7-FFAD-1CE2-DC98-529E9EF27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4" y="1104634"/>
            <a:ext cx="6921661" cy="57533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sz="2000" cap="none" dirty="0">
                <a:latin typeface="Century Gothic" panose="020B0502020202020204" pitchFamily="34" charset="0"/>
              </a:rPr>
              <a:t>Grafo realizzato con la libreria </a:t>
            </a:r>
            <a:r>
              <a:rPr lang="it-IT" sz="2000" b="1" cap="none" dirty="0" err="1">
                <a:latin typeface="Century Gothic" panose="020B0502020202020204" pitchFamily="34" charset="0"/>
              </a:rPr>
              <a:t>NetworkX</a:t>
            </a:r>
            <a:r>
              <a:rPr lang="it-IT" sz="2000" cap="none" dirty="0"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sz="2000" b="1" cap="none" dirty="0">
                <a:latin typeface="Century Gothic" panose="020B0502020202020204" pitchFamily="34" charset="0"/>
              </a:rPr>
              <a:t>Strutture dati </a:t>
            </a:r>
            <a:r>
              <a:rPr lang="it-IT" sz="2000" cap="none" dirty="0">
                <a:latin typeface="Century Gothic" panose="020B0502020202020204" pitchFamily="34" charset="0"/>
              </a:rPr>
              <a:t>utilizzate per gli elementi:</a:t>
            </a:r>
          </a:p>
          <a:p>
            <a:pPr lvl="1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Grafo (classe di </a:t>
            </a:r>
            <a:r>
              <a:rPr lang="it-IT" sz="2000" dirty="0" err="1">
                <a:latin typeface="Century Gothic" panose="020B0502020202020204" pitchFamily="34" charset="0"/>
              </a:rPr>
              <a:t>N</a:t>
            </a:r>
            <a:r>
              <a:rPr lang="it-IT" sz="2000" cap="none" dirty="0" err="1">
                <a:latin typeface="Century Gothic" panose="020B0502020202020204" pitchFamily="34" charset="0"/>
              </a:rPr>
              <a:t>etworkX</a:t>
            </a:r>
            <a:r>
              <a:rPr lang="it-IT" sz="2000" cap="none" dirty="0">
                <a:latin typeface="Century Gothic" panose="020B0502020202020204" pitchFamily="34" charset="0"/>
              </a:rPr>
              <a:t>)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cap="none" dirty="0">
                <a:latin typeface="Century Gothic" panose="020B0502020202020204" pitchFamily="34" charset="0"/>
              </a:rPr>
              <a:t>Nodi</a:t>
            </a:r>
          </a:p>
          <a:p>
            <a:pPr lvl="3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Posizione (</a:t>
            </a:r>
            <a:r>
              <a:rPr lang="it-IT" sz="2000" cap="none" dirty="0" err="1">
                <a:latin typeface="Century Gothic" panose="020B0502020202020204" pitchFamily="34" charset="0"/>
              </a:rPr>
              <a:t>x,y</a:t>
            </a:r>
            <a:r>
              <a:rPr lang="it-IT" sz="2000" cap="none" dirty="0">
                <a:latin typeface="Century Gothic" panose="020B0502020202020204" pitchFamily="34" charset="0"/>
              </a:rPr>
              <a:t>)</a:t>
            </a:r>
          </a:p>
          <a:p>
            <a:pPr lvl="3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Massima distanza percorribile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cap="none" dirty="0">
                <a:latin typeface="Century Gothic" panose="020B0502020202020204" pitchFamily="34" charset="0"/>
              </a:rPr>
              <a:t>Archi</a:t>
            </a:r>
          </a:p>
          <a:p>
            <a:pPr lvl="3">
              <a:lnSpc>
                <a:spcPct val="100000"/>
              </a:lnSpc>
            </a:pPr>
            <a:r>
              <a:rPr lang="it-IT" sz="2000" dirty="0">
                <a:latin typeface="Century Gothic" panose="020B0502020202020204" pitchFamily="34" charset="0"/>
              </a:rPr>
              <a:t>Distanza tra i due estremi (distanza euclidea, approssimata all’intero)</a:t>
            </a:r>
            <a:endParaRPr lang="it-IT" sz="2000" cap="none" dirty="0">
              <a:latin typeface="Century Gothic" panose="020B0502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Dizionario per le distanze residue 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cap="none" dirty="0">
                <a:latin typeface="Century Gothic" panose="020B0502020202020204" pitchFamily="34" charset="0"/>
              </a:rPr>
              <a:t>Keys: nomi dei nodi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cap="none" dirty="0" err="1">
                <a:latin typeface="Century Gothic" panose="020B0502020202020204" pitchFamily="34" charset="0"/>
              </a:rPr>
              <a:t>Values</a:t>
            </a:r>
            <a:r>
              <a:rPr lang="it-IT" cap="none" dirty="0">
                <a:latin typeface="Century Gothic" panose="020B0502020202020204" pitchFamily="34" charset="0"/>
              </a:rPr>
              <a:t>: distanze residue percorribili</a:t>
            </a:r>
          </a:p>
          <a:p>
            <a:pPr lvl="1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Lista dei percorsi risultanti (il primo nodo di          ogni percorso è la scuola).</a:t>
            </a:r>
          </a:p>
        </p:txBody>
      </p:sp>
      <p:pic>
        <p:nvPicPr>
          <p:cNvPr id="11" name="Immagine 10" descr="Immagine che contiene linea, diagramma, origami&#10;&#10;Descrizione generata automaticamente">
            <a:extLst>
              <a:ext uri="{FF2B5EF4-FFF2-40B4-BE49-F238E27FC236}">
                <a16:creationId xmlns:a16="http://schemas.microsoft.com/office/drawing/2014/main" id="{9F691548-E866-D3A9-3FF9-2EB76044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0" t="9054" r="3765" b="7078"/>
          <a:stretch/>
        </p:blipFill>
        <p:spPr>
          <a:xfrm>
            <a:off x="6636929" y="1245869"/>
            <a:ext cx="5301292" cy="49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3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A2C4FF-51BF-F3C4-25E3-966C611E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Libreria </a:t>
            </a:r>
            <a:r>
              <a:rPr lang="it-IT" sz="4400" b="1" dirty="0" err="1">
                <a:latin typeface="Optima" panose="02000503060000020004" pitchFamily="2" charset="0"/>
              </a:rPr>
              <a:t>NetworkX</a:t>
            </a:r>
            <a:r>
              <a:rPr lang="it-IT" sz="4400" b="1" dirty="0">
                <a:latin typeface="Optima" panose="02000503060000020004" pitchFamily="2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562D2F-511D-08D9-7399-ABBF7A690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28" y="1712460"/>
            <a:ext cx="11753144" cy="3822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Century Gothic" panose="020B0502020202020204" pitchFamily="34" charset="0"/>
              </a:rPr>
              <a:t>Libreria molto ampia in Python per la creazione, la manipolazione e l’analisi dei grafi.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Grafi</a:t>
            </a:r>
            <a:r>
              <a:rPr lang="it-IT" sz="2000" dirty="0">
                <a:latin typeface="Century Gothic" panose="020B0502020202020204" pitchFamily="34" charset="0"/>
              </a:rPr>
              <a:t> di diverso tipo: orientati e non, semplici e </a:t>
            </a:r>
            <a:r>
              <a:rPr lang="it-IT" sz="2000" dirty="0" err="1">
                <a:latin typeface="Century Gothic" panose="020B0502020202020204" pitchFamily="34" charset="0"/>
              </a:rPr>
              <a:t>multigrafi</a:t>
            </a:r>
            <a:r>
              <a:rPr lang="it-IT" sz="2000" dirty="0">
                <a:latin typeface="Century Gothic" panose="020B0502020202020204" pitchFamily="34" charset="0"/>
              </a:rPr>
              <a:t> (sono classi).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Nodo: un qualsiasi oggetto </a:t>
            </a:r>
            <a:r>
              <a:rPr lang="it-IT" sz="2000" dirty="0" err="1">
                <a:latin typeface="Century Gothic" panose="020B0502020202020204" pitchFamily="34" charset="0"/>
              </a:rPr>
              <a:t>hashable</a:t>
            </a:r>
            <a:r>
              <a:rPr lang="it-IT" sz="2000" dirty="0">
                <a:latin typeface="Century Gothic" panose="020B0502020202020204" pitchFamily="34" charset="0"/>
              </a:rPr>
              <a:t> (il cui valore non cambia, es. </a:t>
            </a:r>
            <a:r>
              <a:rPr lang="it-IT" sz="2000" dirty="0" err="1">
                <a:latin typeface="Century Gothic" panose="020B0502020202020204" pitchFamily="34" charset="0"/>
              </a:rPr>
              <a:t>int</a:t>
            </a:r>
            <a:r>
              <a:rPr lang="it-IT" sz="2000" dirty="0">
                <a:latin typeface="Century Gothic" panose="020B0502020202020204" pitchFamily="34" charset="0"/>
              </a:rPr>
              <a:t>, stringhe…).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Si possono associare a nodi e archi diversi </a:t>
            </a:r>
            <a:r>
              <a:rPr lang="it-IT" sz="2000" b="1" dirty="0">
                <a:latin typeface="Century Gothic" panose="020B0502020202020204" pitchFamily="34" charset="0"/>
              </a:rPr>
              <a:t>attributi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Internamente la struttura del grafo è basata su </a:t>
            </a:r>
            <a:r>
              <a:rPr lang="it-IT" sz="2000" b="1" dirty="0">
                <a:latin typeface="Century Gothic" panose="020B0502020202020204" pitchFamily="34" charset="0"/>
              </a:rPr>
              <a:t>dizionari annidati </a:t>
            </a:r>
            <a:r>
              <a:rPr lang="it-IT" sz="2000" dirty="0">
                <a:latin typeface="Century Gothic" panose="020B0502020202020204" pitchFamily="34" charset="0"/>
              </a:rPr>
              <a:t>di Python: un dizionario esterno ha come keys i nodi e i </a:t>
            </a:r>
            <a:r>
              <a:rPr lang="it-IT" sz="2000" dirty="0" err="1">
                <a:latin typeface="Century Gothic" panose="020B0502020202020204" pitchFamily="34" charset="0"/>
              </a:rPr>
              <a:t>values</a:t>
            </a:r>
            <a:r>
              <a:rPr lang="it-IT" sz="2000" dirty="0">
                <a:latin typeface="Century Gothic" panose="020B0502020202020204" pitchFamily="34" charset="0"/>
              </a:rPr>
              <a:t> sono a loro volta dei dizionari, uno per ogni nodo adiacente. Ciascuno di questi dizionari ha come key il nodo vicino e come </a:t>
            </a:r>
            <a:r>
              <a:rPr lang="it-IT" sz="2000" dirty="0" err="1">
                <a:latin typeface="Century Gothic" panose="020B0502020202020204" pitchFamily="34" charset="0"/>
              </a:rPr>
              <a:t>value</a:t>
            </a:r>
            <a:r>
              <a:rPr lang="it-IT" sz="2000" dirty="0">
                <a:latin typeface="Century Gothic" panose="020B0502020202020204" pitchFamily="34" charset="0"/>
              </a:rPr>
              <a:t> il dizionario degli attributi associati all’arco che collega i due nodi. Questa struttura “</a:t>
            </a:r>
            <a:r>
              <a:rPr lang="it-IT" sz="2000" dirty="0" err="1">
                <a:latin typeface="Century Gothic" panose="020B0502020202020204" pitchFamily="34" charset="0"/>
              </a:rPr>
              <a:t>dict</a:t>
            </a:r>
            <a:r>
              <a:rPr lang="it-IT" sz="2000" dirty="0">
                <a:latin typeface="Century Gothic" panose="020B0502020202020204" pitchFamily="34" charset="0"/>
              </a:rPr>
              <a:t>-of-</a:t>
            </a:r>
            <a:r>
              <a:rPr lang="it-IT" sz="2000" dirty="0" err="1">
                <a:latin typeface="Century Gothic" panose="020B0502020202020204" pitchFamily="34" charset="0"/>
              </a:rPr>
              <a:t>dicts</a:t>
            </a:r>
            <a:r>
              <a:rPr lang="it-IT" sz="2000" dirty="0">
                <a:latin typeface="Century Gothic" panose="020B0502020202020204" pitchFamily="34" charset="0"/>
              </a:rPr>
              <a:t>-of-</a:t>
            </a:r>
            <a:r>
              <a:rPr lang="it-IT" sz="2000" dirty="0" err="1">
                <a:latin typeface="Century Gothic" panose="020B0502020202020204" pitchFamily="34" charset="0"/>
              </a:rPr>
              <a:t>dicts</a:t>
            </a:r>
            <a:r>
              <a:rPr lang="it-IT" sz="2000" dirty="0">
                <a:latin typeface="Century Gothic" panose="020B0502020202020204" pitchFamily="34" charset="0"/>
              </a:rPr>
              <a:t>”  permette rapida aggiunta, cancellazione, ricerca di nodi e vicini.</a:t>
            </a:r>
          </a:p>
          <a:p>
            <a:pPr marL="914400" lvl="2" indent="0">
              <a:buNone/>
            </a:pPr>
            <a:br>
              <a:rPr lang="it-IT" dirty="0">
                <a:latin typeface="Century Gothic" panose="020B0502020202020204" pitchFamily="34" charset="0"/>
              </a:rPr>
            </a:br>
            <a:endParaRPr lang="it-IT" dirty="0">
              <a:latin typeface="Century Gothic" panose="020B0502020202020204" pitchFamily="34" charset="0"/>
            </a:endParaRPr>
          </a:p>
          <a:p>
            <a:pPr lvl="2"/>
            <a:endParaRPr lang="it-IT" sz="1600" dirty="0">
              <a:latin typeface="Century Gothic" panose="020B0502020202020204" pitchFamily="34" charset="0"/>
            </a:endParaRPr>
          </a:p>
          <a:p>
            <a:pPr lvl="1"/>
            <a:endParaRPr lang="it-IT" sz="1600" dirty="0"/>
          </a:p>
          <a:p>
            <a:pPr lvl="1"/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03EBDF6-036D-269F-20D4-E3257BC67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9" t="14830" r="4412" b="15364"/>
          <a:stretch/>
        </p:blipFill>
        <p:spPr>
          <a:xfrm>
            <a:off x="2009423" y="4874000"/>
            <a:ext cx="7774974" cy="18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7BD6DDA-4D20-BBD4-D524-61A64B9A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it-IT" b="1" i="1" dirty="0">
                <a:latin typeface="Optima" panose="02000503060000020004" pitchFamily="2" charset="0"/>
              </a:rPr>
              <a:t>Libreria </a:t>
            </a:r>
            <a:r>
              <a:rPr lang="it-IT" b="1" i="1" dirty="0" err="1">
                <a:latin typeface="Optima" panose="02000503060000020004" pitchFamily="2" charset="0"/>
              </a:rPr>
              <a:t>NetworkX</a:t>
            </a:r>
            <a:r>
              <a:rPr lang="it-IT" b="1" i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6F94A0-488A-6F1A-8F4D-F6CB1513F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2361235"/>
            <a:ext cx="5833640" cy="3993266"/>
          </a:xfrm>
        </p:spPr>
        <p:txBody>
          <a:bodyPr anchor="ctr">
            <a:normAutofit/>
          </a:bodyPr>
          <a:lstStyle/>
          <a:p>
            <a:r>
              <a:rPr lang="it-IT" sz="2000" b="1" dirty="0" err="1">
                <a:latin typeface="Century Gothic" panose="020B0502020202020204" pitchFamily="34" charset="0"/>
              </a:rPr>
              <a:t>G.nodes</a:t>
            </a:r>
            <a:r>
              <a:rPr lang="it-IT" sz="2000" b="1" dirty="0">
                <a:latin typeface="Century Gothic" panose="020B0502020202020204" pitchFamily="34" charset="0"/>
              </a:rPr>
              <a:t>, </a:t>
            </a:r>
            <a:r>
              <a:rPr lang="it-IT" sz="2000" b="1" dirty="0" err="1">
                <a:latin typeface="Century Gothic" panose="020B0502020202020204" pitchFamily="34" charset="0"/>
              </a:rPr>
              <a:t>G.edges</a:t>
            </a:r>
            <a:r>
              <a:rPr lang="it-IT" sz="2000" b="1" dirty="0">
                <a:latin typeface="Century Gothic" panose="020B0502020202020204" pitchFamily="34" charset="0"/>
              </a:rPr>
              <a:t>: </a:t>
            </a:r>
            <a:r>
              <a:rPr lang="it-IT" sz="2000" i="1" dirty="0" err="1">
                <a:latin typeface="Century Gothic" panose="020B0502020202020204" pitchFamily="34" charset="0"/>
              </a:rPr>
              <a:t>accessors</a:t>
            </a:r>
            <a:r>
              <a:rPr lang="it-IT" sz="2000" dirty="0">
                <a:latin typeface="Century Gothic" panose="020B0502020202020204" pitchFamily="34" charset="0"/>
              </a:rPr>
              <a:t> (</a:t>
            </a:r>
            <a:r>
              <a:rPr lang="it-IT" sz="2000" dirty="0">
                <a:effectLst/>
                <a:latin typeface="Century Gothic" panose="020B0502020202020204" pitchFamily="34" charset="0"/>
              </a:rPr>
              <a:t>metodi speciali che permettono di interagire con specifici componenti di un grafo (oggetto), come i nodi e gli archi).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Numerosissimi algoritmi: </a:t>
            </a:r>
            <a:r>
              <a:rPr lang="it-IT" sz="2000" dirty="0" err="1">
                <a:latin typeface="Century Gothic" panose="020B0502020202020204" pitchFamily="34" charset="0"/>
              </a:rPr>
              <a:t>clique</a:t>
            </a:r>
            <a:r>
              <a:rPr lang="it-IT" sz="2000" dirty="0">
                <a:latin typeface="Century Gothic" panose="020B0502020202020204" pitchFamily="34" charset="0"/>
              </a:rPr>
              <a:t>, clustering, </a:t>
            </a:r>
            <a:r>
              <a:rPr lang="it-IT" sz="2000" dirty="0" err="1">
                <a:latin typeface="Century Gothic" panose="020B0502020202020204" pitchFamily="34" charset="0"/>
              </a:rPr>
              <a:t>steiner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tree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travelling</a:t>
            </a:r>
            <a:r>
              <a:rPr lang="it-IT" sz="2000" dirty="0">
                <a:latin typeface="Century Gothic" panose="020B0502020202020204" pitchFamily="34" charset="0"/>
              </a:rPr>
              <a:t> salesman, matching, vertex cover, flusso massimo, </a:t>
            </a:r>
            <a:r>
              <a:rPr lang="it-IT" sz="2000" dirty="0" err="1">
                <a:latin typeface="Century Gothic" panose="020B0502020202020204" pitchFamily="34" charset="0"/>
              </a:rPr>
              <a:t>shortest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path</a:t>
            </a:r>
            <a:r>
              <a:rPr lang="it-IT" sz="2000" dirty="0">
                <a:latin typeface="Century Gothic" panose="020B0502020202020204" pitchFamily="34" charset="0"/>
              </a:rPr>
              <a:t>…. (non usati).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Si i</a:t>
            </a:r>
            <a:r>
              <a:rPr lang="it-IT" sz="2000" dirty="0">
                <a:effectLst/>
                <a:latin typeface="Century Gothic" panose="020B0502020202020204" pitchFamily="34" charset="0"/>
              </a:rPr>
              <a:t>nterfa</a:t>
            </a:r>
            <a:r>
              <a:rPr lang="it-IT" sz="2000" dirty="0">
                <a:latin typeface="Century Gothic" panose="020B0502020202020204" pitchFamily="34" charset="0"/>
              </a:rPr>
              <a:t>ccia con librerie di visualizzazione es. </a:t>
            </a:r>
            <a:r>
              <a:rPr lang="it-IT" sz="2000" dirty="0" err="1">
                <a:latin typeface="Century Gothic" panose="020B0502020202020204" pitchFamily="34" charset="0"/>
              </a:rPr>
              <a:t>Matplotlib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DEA3845-E5EB-FE3F-071D-AADE7C4E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6" t="17459" r="7042" b="14959"/>
          <a:stretch/>
        </p:blipFill>
        <p:spPr>
          <a:xfrm>
            <a:off x="6157730" y="3495423"/>
            <a:ext cx="5150277" cy="16833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2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AFB">
            <a:alpha val="5731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54590-9486-5BA9-C7B1-C28A75C6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15" y="283781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b="1" i="1" kern="1200" dirty="0">
                <a:solidFill>
                  <a:schemeClr val="tx1"/>
                </a:solidFill>
                <a:latin typeface="Optima" panose="02000503060000020004" pitchFamily="2" charset="0"/>
              </a:rPr>
              <a:t>Funzione Obiettivo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D4E2755-F1DC-734B-EDEA-7C6B8A48D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5824676" y="1034144"/>
            <a:ext cx="5847058" cy="509104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DF4747-6DE2-D1B7-FFF2-CBE5428315F4}"/>
              </a:ext>
            </a:extLst>
          </p:cNvPr>
          <p:cNvSpPr txBox="1"/>
          <p:nvPr/>
        </p:nvSpPr>
        <p:spPr>
          <a:xfrm>
            <a:off x="566715" y="1834715"/>
            <a:ext cx="4957785" cy="429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Problema di </a:t>
            </a:r>
            <a:r>
              <a:rPr lang="it-IT" sz="2000" b="1" dirty="0">
                <a:latin typeface="Century Gothic" panose="020B0502020202020204" pitchFamily="34" charset="0"/>
              </a:rPr>
              <a:t>minimo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latin typeface="Century Gothic" panose="020B0502020202020204" pitchFamily="34" charset="0"/>
              </a:rPr>
              <a:t>Due</a:t>
            </a:r>
            <a:r>
              <a:rPr lang="it-IT" sz="2000" dirty="0">
                <a:latin typeface="Century Gothic" panose="020B0502020202020204" pitchFamily="34" charset="0"/>
              </a:rPr>
              <a:t> obiettivi: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Minimizzare il </a:t>
            </a:r>
            <a:r>
              <a:rPr lang="it-IT" sz="2000" b="1" dirty="0">
                <a:latin typeface="Century Gothic" panose="020B0502020202020204" pitchFamily="34" charset="0"/>
              </a:rPr>
              <a:t>numero di percorsi </a:t>
            </a:r>
            <a:r>
              <a:rPr lang="it-IT" sz="2000" dirty="0">
                <a:latin typeface="Century Gothic" panose="020B0502020202020204" pitchFamily="34" charset="0"/>
              </a:rPr>
              <a:t>(obiettivo primario).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Minimizzare la </a:t>
            </a:r>
            <a:r>
              <a:rPr lang="it-IT" sz="2000" b="1" dirty="0">
                <a:latin typeface="Century Gothic" panose="020B0502020202020204" pitchFamily="34" charset="0"/>
              </a:rPr>
              <a:t>somma delle distanze dei percorsi </a:t>
            </a:r>
            <a:r>
              <a:rPr lang="it-IT" sz="2000" dirty="0">
                <a:latin typeface="Century Gothic" panose="020B0502020202020204" pitchFamily="34" charset="0"/>
              </a:rPr>
              <a:t>(obiettivo secondario).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M = 100000 permette di dare maggior peso al primo obiettivo rispetto al secondo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0343D2B-B24B-EA0D-B0E0-5443F56587A0}"/>
              </a:ext>
            </a:extLst>
          </p:cNvPr>
          <p:cNvSpPr/>
          <p:nvPr/>
        </p:nvSpPr>
        <p:spPr>
          <a:xfrm>
            <a:off x="6280939" y="1806220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FA2581E-F1FE-C3B6-B549-B054C610F785}"/>
              </a:ext>
            </a:extLst>
          </p:cNvPr>
          <p:cNvSpPr/>
          <p:nvPr/>
        </p:nvSpPr>
        <p:spPr>
          <a:xfrm>
            <a:off x="7215502" y="3378113"/>
            <a:ext cx="3918104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B1768594-C635-008D-2F0E-136960FF4F60}"/>
              </a:ext>
            </a:extLst>
          </p:cNvPr>
          <p:cNvSpPr/>
          <p:nvPr/>
        </p:nvSpPr>
        <p:spPr>
          <a:xfrm>
            <a:off x="6301056" y="5003667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D34DC41-E549-2DE2-33B2-92DDDE61349B}"/>
              </a:ext>
            </a:extLst>
          </p:cNvPr>
          <p:cNvSpPr/>
          <p:nvPr/>
        </p:nvSpPr>
        <p:spPr>
          <a:xfrm>
            <a:off x="1939040" y="5033180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6280AA0-EDDE-04FE-59D0-E1EB1AE8EE6C}"/>
              </a:ext>
            </a:extLst>
          </p:cNvPr>
          <p:cNvSpPr/>
          <p:nvPr/>
        </p:nvSpPr>
        <p:spPr>
          <a:xfrm>
            <a:off x="1058394" y="3407437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FBEED6A-2927-DF93-5F6D-075118F59E34}"/>
              </a:ext>
            </a:extLst>
          </p:cNvPr>
          <p:cNvSpPr/>
          <p:nvPr/>
        </p:nvSpPr>
        <p:spPr>
          <a:xfrm>
            <a:off x="2038317" y="1773290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0EAC31E-3447-6D70-2332-15740F92D18B}"/>
              </a:ext>
            </a:extLst>
          </p:cNvPr>
          <p:cNvSpPr/>
          <p:nvPr/>
        </p:nvSpPr>
        <p:spPr>
          <a:xfrm>
            <a:off x="876624" y="3536188"/>
            <a:ext cx="3755410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0A13A18-2862-F8A6-BD80-B53A39A4EEC5}"/>
              </a:ext>
            </a:extLst>
          </p:cNvPr>
          <p:cNvSpPr/>
          <p:nvPr/>
        </p:nvSpPr>
        <p:spPr>
          <a:xfrm>
            <a:off x="1763486" y="5159458"/>
            <a:ext cx="3755410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3077A1E-65D4-E433-066E-0D296D6977DE}"/>
              </a:ext>
            </a:extLst>
          </p:cNvPr>
          <p:cNvSpPr/>
          <p:nvPr/>
        </p:nvSpPr>
        <p:spPr>
          <a:xfrm>
            <a:off x="6422732" y="5121790"/>
            <a:ext cx="3755410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1A8F12C-0330-DDEC-B813-F8D9C71D86D8}"/>
              </a:ext>
            </a:extLst>
          </p:cNvPr>
          <p:cNvSpPr/>
          <p:nvPr/>
        </p:nvSpPr>
        <p:spPr>
          <a:xfrm>
            <a:off x="7342415" y="3500402"/>
            <a:ext cx="3929742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BC58297-507E-E6AF-E3EA-227AA6B3547D}"/>
              </a:ext>
            </a:extLst>
          </p:cNvPr>
          <p:cNvSpPr/>
          <p:nvPr/>
        </p:nvSpPr>
        <p:spPr>
          <a:xfrm>
            <a:off x="1915890" y="1905002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30EAE6-A357-4881-618F-D452D2D2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Funzioni Utili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26E6F1-DDA3-4AED-14F8-379C4E02E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119" y="2033114"/>
            <a:ext cx="3646714" cy="79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Funzioni per la visualizzazione dei grafici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2B464E7-CCB6-3214-A769-5FD92DD35F58}"/>
              </a:ext>
            </a:extLst>
          </p:cNvPr>
          <p:cNvSpPr txBox="1">
            <a:spLocks/>
          </p:cNvSpPr>
          <p:nvPr/>
        </p:nvSpPr>
        <p:spPr>
          <a:xfrm>
            <a:off x="7342414" y="3547074"/>
            <a:ext cx="3929743" cy="9820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la generazione dell’istanza e la visualizzazione del grafo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42936BB-45A6-F8FA-6B82-1167A3746030}"/>
              </a:ext>
            </a:extLst>
          </p:cNvPr>
          <p:cNvSpPr txBox="1">
            <a:spLocks/>
          </p:cNvSpPr>
          <p:nvPr/>
        </p:nvSpPr>
        <p:spPr>
          <a:xfrm>
            <a:off x="870854" y="3536188"/>
            <a:ext cx="3646714" cy="10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la verifica dell’ammissibilità di nodi, percorsi e soluzione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A4BF4FC-9E34-737F-E66D-6F2DF5E55C58}"/>
              </a:ext>
            </a:extLst>
          </p:cNvPr>
          <p:cNvSpPr txBox="1">
            <a:spLocks/>
          </p:cNvSpPr>
          <p:nvPr/>
        </p:nvSpPr>
        <p:spPr>
          <a:xfrm>
            <a:off x="6477080" y="5154707"/>
            <a:ext cx="3646714" cy="1077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il calcolo del tempo trascorso, dei residui e delle distanze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DDFA223-5CAC-658A-4AC9-DEF0959FD0CA}"/>
              </a:ext>
            </a:extLst>
          </p:cNvPr>
          <p:cNvSpPr txBox="1">
            <a:spLocks/>
          </p:cNvSpPr>
          <p:nvPr/>
        </p:nvSpPr>
        <p:spPr>
          <a:xfrm>
            <a:off x="1763486" y="5171037"/>
            <a:ext cx="3646714" cy="10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il trasferimento di nodi e lo svuotamento dei percorsi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B47314E-4D28-B753-C75A-AFBA1AB1FA73}"/>
              </a:ext>
            </a:extLst>
          </p:cNvPr>
          <p:cNvSpPr/>
          <p:nvPr/>
        </p:nvSpPr>
        <p:spPr>
          <a:xfrm>
            <a:off x="6417126" y="1904355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996A44F-CCA2-440E-6671-95D48BE4A34C}"/>
              </a:ext>
            </a:extLst>
          </p:cNvPr>
          <p:cNvSpPr txBox="1">
            <a:spLocks/>
          </p:cNvSpPr>
          <p:nvPr/>
        </p:nvSpPr>
        <p:spPr>
          <a:xfrm>
            <a:off x="6460670" y="2079308"/>
            <a:ext cx="3646714" cy="10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trovare percorsi e nodi vicini</a:t>
            </a:r>
          </a:p>
        </p:txBody>
      </p:sp>
    </p:spTree>
    <p:extLst>
      <p:ext uri="{BB962C8B-B14F-4D97-AF65-F5344CB8AC3E}">
        <p14:creationId xmlns:p14="http://schemas.microsoft.com/office/powerpoint/2010/main" val="235027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F0FF">
            <a:alpha val="5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361B004-6616-9E35-622D-7DCC7F04B77E}"/>
              </a:ext>
            </a:extLst>
          </p:cNvPr>
          <p:cNvSpPr/>
          <p:nvPr/>
        </p:nvSpPr>
        <p:spPr>
          <a:xfrm>
            <a:off x="80011" y="1028699"/>
            <a:ext cx="11830050" cy="4194811"/>
          </a:xfrm>
          <a:prstGeom prst="roundRect">
            <a:avLst>
              <a:gd name="adj" fmla="val 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4A8CC0-26B6-8578-1681-903983E7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0" t="3443" r="4289" b="51428"/>
          <a:stretch/>
        </p:blipFill>
        <p:spPr>
          <a:xfrm>
            <a:off x="196652" y="1112148"/>
            <a:ext cx="5899348" cy="39365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E496E4-105C-F20F-3841-27FD9004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2" t="48571" r="4486" b="3174"/>
          <a:stretch/>
        </p:blipFill>
        <p:spPr>
          <a:xfrm>
            <a:off x="6214806" y="1150122"/>
            <a:ext cx="5586277" cy="398571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59287B-10DE-3218-B89B-00518BD7F86B}"/>
              </a:ext>
            </a:extLst>
          </p:cNvPr>
          <p:cNvSpPr txBox="1"/>
          <p:nvPr/>
        </p:nvSpPr>
        <p:spPr>
          <a:xfrm>
            <a:off x="402346" y="281995"/>
            <a:ext cx="81930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Generazione dell’istanza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D959A87-2B49-6FE5-F179-1B0D8DB9BC33}"/>
              </a:ext>
            </a:extLst>
          </p:cNvPr>
          <p:cNvSpPr/>
          <p:nvPr/>
        </p:nvSpPr>
        <p:spPr>
          <a:xfrm>
            <a:off x="2480310" y="5382993"/>
            <a:ext cx="7235190" cy="1326417"/>
          </a:xfrm>
          <a:prstGeom prst="roundRect">
            <a:avLst>
              <a:gd name="adj" fmla="val 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3FECA74-9A25-EC61-62C2-5AAD4F75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1" t="19884" r="4754" b="18677"/>
          <a:stretch/>
        </p:blipFill>
        <p:spPr>
          <a:xfrm>
            <a:off x="2586990" y="5449531"/>
            <a:ext cx="7018020" cy="1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7FB7A2-C6C3-3D6A-F4E5-B1BAD724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9535" y="58201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b="1" i="1" dirty="0">
                <a:latin typeface="Optima" panose="02000503060000020004" pitchFamily="2" charset="0"/>
              </a:rPr>
              <a:t>Grafo Soluzione….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35A34D-B05C-0C8C-F059-DEB8BA229B14}"/>
              </a:ext>
            </a:extLst>
          </p:cNvPr>
          <p:cNvSpPr txBox="1"/>
          <p:nvPr/>
        </p:nvSpPr>
        <p:spPr>
          <a:xfrm>
            <a:off x="-1689535" y="1458016"/>
            <a:ext cx="10071536" cy="448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cap="all" dirty="0">
                <a:latin typeface="Century Gothic" panose="020B0502020202020204" pitchFamily="34" charset="0"/>
              </a:rPr>
              <a:t>… </a:t>
            </a:r>
            <a:r>
              <a:rPr lang="it-IT" sz="2000" dirty="0">
                <a:latin typeface="Century Gothic" panose="020B0502020202020204" pitchFamily="34" charset="0"/>
              </a:rPr>
              <a:t>Ma come ci possiamo arrivare?</a:t>
            </a:r>
            <a:endParaRPr lang="it-IT" sz="2000" cap="all" dirty="0">
              <a:latin typeface="Century Gothic" panose="020B0502020202020204" pitchFamily="34" charset="0"/>
            </a:endParaRPr>
          </a:p>
        </p:txBody>
      </p:sp>
      <p:pic>
        <p:nvPicPr>
          <p:cNvPr id="7" name="Immagine 6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03FF3DEB-2FF3-0EC0-2C0E-6C72E38A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8" t="7693" r="3408" b="6189"/>
          <a:stretch/>
        </p:blipFill>
        <p:spPr>
          <a:xfrm>
            <a:off x="6096001" y="389169"/>
            <a:ext cx="5331996" cy="5160053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8F496E9-90DD-754D-BF3F-9AD100AAAF8B}"/>
              </a:ext>
            </a:extLst>
          </p:cNvPr>
          <p:cNvSpPr txBox="1">
            <a:spLocks/>
          </p:cNvSpPr>
          <p:nvPr/>
        </p:nvSpPr>
        <p:spPr>
          <a:xfrm>
            <a:off x="643468" y="3830320"/>
            <a:ext cx="4710852" cy="978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b="1" dirty="0">
              <a:latin typeface="Century Gothic" panose="020B0502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6D432C-8010-AA8A-E0AF-BDF40204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16" t="16089" r="6317" b="15790"/>
          <a:stretch/>
        </p:blipFill>
        <p:spPr>
          <a:xfrm>
            <a:off x="764003" y="3436587"/>
            <a:ext cx="5331997" cy="164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2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533CA-A6EC-98F4-0C01-AA678CB7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i="0" dirty="0">
                <a:latin typeface="Optima" panose="02000503060000020004" pitchFamily="2" charset="0"/>
              </a:rPr>
              <a:t>Euristica </a:t>
            </a:r>
            <a:r>
              <a:rPr lang="it-IT" sz="4400" b="1" i="0" dirty="0" err="1">
                <a:latin typeface="Optima" panose="02000503060000020004" pitchFamily="2" charset="0"/>
              </a:rPr>
              <a:t>Greedy</a:t>
            </a:r>
            <a:endParaRPr lang="it-IT" sz="4400" b="1" i="0" dirty="0">
              <a:latin typeface="Optima" panose="0200050306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3BA63E-FF30-4E1E-555D-9CCD8A39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789"/>
            <a:ext cx="10515600" cy="3048578"/>
          </a:xfrm>
        </p:spPr>
        <p:txBody>
          <a:bodyPr>
            <a:normAutofit/>
          </a:bodyPr>
          <a:lstStyle/>
          <a:p>
            <a:r>
              <a:rPr lang="it-IT" sz="2000" dirty="0"/>
              <a:t>Gli algoritmi </a:t>
            </a:r>
            <a:r>
              <a:rPr lang="it-IT" sz="2000" b="1" dirty="0" err="1"/>
              <a:t>Greedy</a:t>
            </a:r>
            <a:r>
              <a:rPr lang="it-IT" sz="2000" dirty="0"/>
              <a:t> sono procedure </a:t>
            </a:r>
            <a:r>
              <a:rPr lang="it-IT" sz="2000" b="1" dirty="0"/>
              <a:t>euristiche</a:t>
            </a:r>
            <a:r>
              <a:rPr lang="it-IT" sz="2000" dirty="0"/>
              <a:t> che determinano una soluzione prendendo una serie di </a:t>
            </a:r>
            <a:r>
              <a:rPr lang="it-IT" sz="2000" b="1" dirty="0"/>
              <a:t>decisioni in sequenza</a:t>
            </a:r>
            <a:r>
              <a:rPr lang="it-IT" sz="2000" dirty="0"/>
              <a:t>. Le scelte sono </a:t>
            </a:r>
            <a:r>
              <a:rPr lang="it-IT" sz="2000" b="1" dirty="0"/>
              <a:t>LOCALMENTE ottime </a:t>
            </a:r>
            <a:r>
              <a:rPr lang="it-IT" sz="2000" dirty="0"/>
              <a:t>e una volta prese non vengono </a:t>
            </a:r>
            <a:r>
              <a:rPr lang="it-IT" sz="2000" b="1" dirty="0"/>
              <a:t>più riconsiderate</a:t>
            </a:r>
            <a:r>
              <a:rPr lang="it-IT" sz="2000" dirty="0"/>
              <a:t>. Questo può portare a risultati sub-ottimali. Sono però efficienti e semplici da implementare. </a:t>
            </a:r>
          </a:p>
          <a:p>
            <a:r>
              <a:rPr lang="it-IT" sz="2000" dirty="0"/>
              <a:t>I due componenti fondamentali di ogni algoritmo </a:t>
            </a:r>
            <a:r>
              <a:rPr lang="it-IT" sz="2000" dirty="0" err="1"/>
              <a:t>Greedy</a:t>
            </a:r>
            <a:r>
              <a:rPr lang="it-IT" sz="2000" dirty="0"/>
              <a:t>:</a:t>
            </a:r>
          </a:p>
          <a:p>
            <a:pPr lvl="1"/>
            <a:r>
              <a:rPr lang="it-IT" sz="2000" b="1" dirty="0"/>
              <a:t>Best</a:t>
            </a:r>
            <a:r>
              <a:rPr lang="it-IT" sz="2000" dirty="0"/>
              <a:t>: seleziona miglior elemento non esaminato del Ground Set.</a:t>
            </a:r>
          </a:p>
          <a:p>
            <a:pPr lvl="1"/>
            <a:r>
              <a:rPr lang="it-IT" sz="2000" b="1" dirty="0" err="1"/>
              <a:t>Ind</a:t>
            </a:r>
            <a:r>
              <a:rPr lang="it-IT" sz="2000" dirty="0"/>
              <a:t>: verifica se è possibile inserire tale elemento in soluzione senza violare l’ammissibilità.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66E32B-CF3B-3C8D-6239-162940709FE7}"/>
              </a:ext>
            </a:extLst>
          </p:cNvPr>
          <p:cNvSpPr txBox="1"/>
          <p:nvPr/>
        </p:nvSpPr>
        <p:spPr>
          <a:xfrm>
            <a:off x="5076479" y="5045211"/>
            <a:ext cx="2039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Due approcci: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FCCE3B-F986-50F9-319A-CEEF7862BC26}"/>
              </a:ext>
            </a:extLst>
          </p:cNvPr>
          <p:cNvSpPr txBox="1"/>
          <p:nvPr/>
        </p:nvSpPr>
        <p:spPr>
          <a:xfrm>
            <a:off x="7105878" y="6000590"/>
            <a:ext cx="406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SCHOOL NEAREST NEIGHBOUR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1F56EE-3830-2430-ED7D-4409ED2F35F7}"/>
              </a:ext>
            </a:extLst>
          </p:cNvPr>
          <p:cNvSpPr txBox="1"/>
          <p:nvPr/>
        </p:nvSpPr>
        <p:spPr>
          <a:xfrm>
            <a:off x="1024569" y="6000590"/>
            <a:ext cx="464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SUBSEQUENT NEAREST NEIGHBOUR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3A92477-0D7A-8168-B542-5ABD0C17EEA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4489942"/>
            <a:ext cx="0" cy="555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7 12">
            <a:extLst>
              <a:ext uri="{FF2B5EF4-FFF2-40B4-BE49-F238E27FC236}">
                <a16:creationId xmlns:a16="http://schemas.microsoft.com/office/drawing/2014/main" id="{E862BB12-357E-62FB-6494-8A83383869A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444930" y="4349520"/>
            <a:ext cx="555269" cy="274687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3ACA2312-09FA-900B-2576-5AF4DC368D7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7338693" y="4202627"/>
            <a:ext cx="555269" cy="30406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59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08239-7E12-1CA6-C7C1-5C63E30B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>
                <a:latin typeface="Optima" panose="02000503060000020004" pitchFamily="2" charset="0"/>
              </a:rPr>
              <a:t>Subsequent Nearest Neighbour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5A042A5-D32C-70B4-216D-418CE57D801F}"/>
              </a:ext>
            </a:extLst>
          </p:cNvPr>
          <p:cNvSpPr/>
          <p:nvPr/>
        </p:nvSpPr>
        <p:spPr>
          <a:xfrm>
            <a:off x="605928" y="1828801"/>
            <a:ext cx="10845843" cy="4691742"/>
          </a:xfrm>
          <a:prstGeom prst="rect">
            <a:avLst/>
          </a:prstGeom>
          <a:solidFill>
            <a:srgbClr val="C5EAFB">
              <a:alpha val="4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C57098-926E-C399-307D-8D51A9FFA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8" y="1828801"/>
            <a:ext cx="10747872" cy="4814370"/>
          </a:xfrm>
        </p:spPr>
        <p:txBody>
          <a:bodyPr>
            <a:normAutofit/>
          </a:bodyPr>
          <a:lstStyle/>
          <a:p>
            <a:r>
              <a:rPr lang="it-IT" sz="2000" b="1" dirty="0"/>
              <a:t>Template:</a:t>
            </a:r>
          </a:p>
          <a:p>
            <a:pPr lvl="1"/>
            <a:r>
              <a:rPr lang="it-IT" sz="2000" dirty="0"/>
              <a:t>Percorsi = [], </a:t>
            </a:r>
            <a:r>
              <a:rPr lang="it-IT" sz="2000" dirty="0" err="1"/>
              <a:t>nodo_start</a:t>
            </a:r>
            <a:r>
              <a:rPr lang="it-IT" sz="2000" dirty="0"/>
              <a:t> = ‘Scuola’, percorso = [‘Scuola’], visitati = [].</a:t>
            </a:r>
          </a:p>
          <a:p>
            <a:pPr lvl="1"/>
            <a:r>
              <a:rPr lang="it-IT" sz="2000" dirty="0"/>
              <a:t>Finché non sono stati visitati tutti i nodi:</a:t>
            </a:r>
          </a:p>
          <a:p>
            <a:pPr lvl="2"/>
            <a:r>
              <a:rPr lang="it-IT" dirty="0"/>
              <a:t>Trova il nodo più vicino a </a:t>
            </a:r>
            <a:r>
              <a:rPr lang="it-IT" dirty="0" err="1"/>
              <a:t>nodo_start</a:t>
            </a:r>
            <a:r>
              <a:rPr lang="it-IT" dirty="0"/>
              <a:t> non in soluzione (</a:t>
            </a:r>
            <a:r>
              <a:rPr lang="it-IT" b="1" dirty="0"/>
              <a:t>best</a:t>
            </a:r>
            <a:r>
              <a:rPr lang="it-IT" dirty="0"/>
              <a:t>) che si possa inserire in coda a </a:t>
            </a:r>
            <a:r>
              <a:rPr lang="it-IT" dirty="0" err="1"/>
              <a:t>nodo_start</a:t>
            </a:r>
            <a:r>
              <a:rPr lang="it-IT" dirty="0"/>
              <a:t> senza violare i vincoli di ammissibilità (distanza percorsa &lt;= </a:t>
            </a:r>
            <a:r>
              <a:rPr lang="it-IT" dirty="0" err="1"/>
              <a:t>δ</a:t>
            </a:r>
            <a:r>
              <a:rPr lang="it-IT" dirty="0"/>
              <a:t> * distanza minima da scuola) (</a:t>
            </a:r>
            <a:r>
              <a:rPr lang="it-IT" b="1" dirty="0" err="1"/>
              <a:t>ind</a:t>
            </a:r>
            <a:r>
              <a:rPr lang="it-IT" dirty="0"/>
              <a:t>).</a:t>
            </a:r>
          </a:p>
          <a:p>
            <a:pPr lvl="2"/>
            <a:r>
              <a:rPr lang="it-IT" dirty="0"/>
              <a:t>Se è possibile posizionare il nodo in coda al percorso con start allora fallo e aggiorna il residuo del nodo inserito. Aggiungi il nodo ai nodi visitati. Imposta </a:t>
            </a:r>
            <a:r>
              <a:rPr lang="it-IT" dirty="0" err="1"/>
              <a:t>nodo_start</a:t>
            </a:r>
            <a:r>
              <a:rPr lang="it-IT" dirty="0"/>
              <a:t> = nodo.</a:t>
            </a:r>
          </a:p>
          <a:p>
            <a:pPr lvl="2"/>
            <a:r>
              <a:rPr lang="it-IT" dirty="0"/>
              <a:t>In caso contrario termina il percorso corrente e aggiungilo a percorsi. Crea un nuovo percorso, </a:t>
            </a:r>
            <a:r>
              <a:rPr lang="it-IT" dirty="0" err="1"/>
              <a:t>aggiungivi</a:t>
            </a:r>
            <a:r>
              <a:rPr lang="it-IT" dirty="0"/>
              <a:t> ‘Scuola’ e imposta </a:t>
            </a:r>
            <a:r>
              <a:rPr lang="it-IT" dirty="0" err="1"/>
              <a:t>nodo_start</a:t>
            </a:r>
            <a:r>
              <a:rPr lang="it-IT" dirty="0"/>
              <a:t> = ‘Scuola’.</a:t>
            </a:r>
          </a:p>
          <a:p>
            <a:pPr lvl="2"/>
            <a:r>
              <a:rPr lang="it-IT" dirty="0"/>
              <a:t>Itera il procedimento.</a:t>
            </a:r>
          </a:p>
          <a:p>
            <a:r>
              <a:rPr lang="it-IT" sz="2000" b="1" dirty="0"/>
              <a:t>Restituisce: </a:t>
            </a:r>
            <a:r>
              <a:rPr lang="it-IT" sz="2000" dirty="0"/>
              <a:t>percorsi (lista), valore della funzione obiettivo, dizionario dei residui.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3209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BD3-C0B7-971E-4E72-0F1149BF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C4638F-48ED-30EF-B2A7-EE85AEF6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School </a:t>
            </a:r>
            <a:r>
              <a:rPr lang="it-IT" sz="4400" b="1" dirty="0" err="1">
                <a:latin typeface="Optima" panose="02000503060000020004" pitchFamily="2" charset="0"/>
              </a:rPr>
              <a:t>Nearest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Neighbour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6BDCACA-68A4-C5E6-E74A-1DC7E844D318}"/>
              </a:ext>
            </a:extLst>
          </p:cNvPr>
          <p:cNvSpPr/>
          <p:nvPr/>
        </p:nvSpPr>
        <p:spPr>
          <a:xfrm>
            <a:off x="507957" y="1857222"/>
            <a:ext cx="11173595" cy="4691742"/>
          </a:xfrm>
          <a:prstGeom prst="rect">
            <a:avLst/>
          </a:prstGeom>
          <a:solidFill>
            <a:srgbClr val="C5EAFB">
              <a:alpha val="4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3902F0-1556-A671-2AF1-AF5618CB8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48" y="1857222"/>
            <a:ext cx="11267895" cy="4691742"/>
          </a:xfrm>
        </p:spPr>
        <p:txBody>
          <a:bodyPr>
            <a:normAutofit lnSpcReduction="10000"/>
          </a:bodyPr>
          <a:lstStyle/>
          <a:p>
            <a:r>
              <a:rPr lang="it-IT" sz="2000" b="1" dirty="0"/>
              <a:t>Template:</a:t>
            </a:r>
          </a:p>
          <a:p>
            <a:pPr lvl="1"/>
            <a:r>
              <a:rPr lang="it-IT" sz="2000" dirty="0"/>
              <a:t>Percorsi = [], percorso = [‘Scuola’], visitati = [].</a:t>
            </a:r>
          </a:p>
          <a:p>
            <a:pPr lvl="1"/>
            <a:r>
              <a:rPr lang="it-IT" sz="2000" dirty="0"/>
              <a:t>Ordina i nodi in base alla loro distanza dalla scuola in senso non decrescente.</a:t>
            </a:r>
          </a:p>
          <a:p>
            <a:pPr lvl="1"/>
            <a:r>
              <a:rPr lang="it-IT" sz="2000" dirty="0"/>
              <a:t>Considera nodo per nodo finché non sono stati visitati tutti i nodi:</a:t>
            </a:r>
          </a:p>
          <a:p>
            <a:pPr lvl="2"/>
            <a:r>
              <a:rPr lang="it-IT" dirty="0"/>
              <a:t>Trova il percorso il cui nodo finale è il più vicino al nodo corrente (</a:t>
            </a:r>
            <a:r>
              <a:rPr lang="it-IT" b="1" dirty="0"/>
              <a:t>best</a:t>
            </a:r>
            <a:r>
              <a:rPr lang="it-IT" dirty="0"/>
              <a:t>), tale da permettere l’aggiunta del nodo in fondo al percorso individuato senza violare l’ammissibilità (</a:t>
            </a:r>
            <a:r>
              <a:rPr lang="it-IT" b="1" dirty="0" err="1"/>
              <a:t>ind</a:t>
            </a:r>
            <a:r>
              <a:rPr lang="it-IT" dirty="0"/>
              <a:t>).</a:t>
            </a:r>
          </a:p>
          <a:p>
            <a:pPr lvl="2"/>
            <a:r>
              <a:rPr lang="it-IT" dirty="0"/>
              <a:t>Se è possibile posizionare il nodo in coda al percorso allora fallo e aggiorna il suo residuo. Aggiungi il nodo ai nodi visitati.</a:t>
            </a:r>
          </a:p>
          <a:p>
            <a:pPr lvl="2"/>
            <a:r>
              <a:rPr lang="it-IT" dirty="0"/>
              <a:t>Se non è possibile inserire il nodo in fondo ad alcun percorso già creato, crea un nuovo percorso, aggiungi ‘Scuola’ e il nodo corrente (dopo aver aggiornato il suo residuo). Aggiungi il nodo ai nodi visitati.</a:t>
            </a:r>
          </a:p>
          <a:p>
            <a:pPr lvl="2"/>
            <a:r>
              <a:rPr lang="it-IT" dirty="0"/>
              <a:t>Itera il procedimento.</a:t>
            </a:r>
          </a:p>
          <a:p>
            <a:r>
              <a:rPr lang="it-IT" sz="2000" b="1" dirty="0"/>
              <a:t>Restituisce: </a:t>
            </a:r>
            <a:r>
              <a:rPr lang="it-IT" sz="2000" dirty="0"/>
              <a:t>percorsi (lista), valore della funzione obiettivo, dizionario dei residui.</a:t>
            </a:r>
          </a:p>
        </p:txBody>
      </p:sp>
    </p:spTree>
    <p:extLst>
      <p:ext uri="{BB962C8B-B14F-4D97-AF65-F5344CB8AC3E}">
        <p14:creationId xmlns:p14="http://schemas.microsoft.com/office/powerpoint/2010/main" val="399303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C27BCE-1276-B649-3F58-7B518E6C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197077"/>
            <a:ext cx="3524250" cy="5431376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Pedibus: Definizione del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26B8FE-2C85-51E8-EF98-048E8E071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143" y="250938"/>
            <a:ext cx="6335486" cy="635612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000" b="1" dirty="0"/>
              <a:t>Dati di input: </a:t>
            </a:r>
            <a:r>
              <a:rPr lang="it-IT" sz="2000" dirty="0"/>
              <a:t>gli indirizzi di </a:t>
            </a:r>
            <a:r>
              <a:rPr lang="it-IT" sz="2000" i="1" dirty="0" err="1"/>
              <a:t>n</a:t>
            </a:r>
            <a:r>
              <a:rPr lang="it-IT" sz="2000" dirty="0"/>
              <a:t> bambini (un bambino per indirizzo) e l’indirizzo della </a:t>
            </a:r>
            <a:r>
              <a:rPr lang="it-IT" sz="2000" i="1" dirty="0"/>
              <a:t>scuola</a:t>
            </a:r>
            <a:r>
              <a:rPr lang="it-IT" sz="2000" dirty="0"/>
              <a:t>. </a:t>
            </a:r>
          </a:p>
          <a:p>
            <a:pPr>
              <a:lnSpc>
                <a:spcPct val="90000"/>
              </a:lnSpc>
            </a:pPr>
            <a:r>
              <a:rPr lang="it-IT" sz="2000" b="1" dirty="0"/>
              <a:t>Obiettivo: </a:t>
            </a:r>
            <a:r>
              <a:rPr lang="it-IT" sz="2000" dirty="0"/>
              <a:t>determinare il numero minimo di percorsi che partono dalla casa di un bambino e terminano alla scuola passando da altre case, in modo tale che: ogni bambino</a:t>
            </a:r>
            <a:r>
              <a:rPr lang="it-IT" sz="2000" i="1" dirty="0"/>
              <a:t> i </a:t>
            </a:r>
            <a:r>
              <a:rPr lang="it-IT" sz="2000" dirty="0"/>
              <a:t>sia parte di ex 1 percorso e la durata del suo percorso tra la propria casa e la scuola sia non superiore a </a:t>
            </a:r>
            <a:r>
              <a:rPr lang="it-IT" sz="2000" i="1" dirty="0" err="1"/>
              <a:t>δ</a:t>
            </a:r>
            <a:r>
              <a:rPr lang="it-IT" sz="2000" dirty="0"/>
              <a:t> volte la sua distanza minima dalla scuola (es. </a:t>
            </a:r>
            <a:r>
              <a:rPr lang="it-IT" sz="2000" dirty="0" err="1"/>
              <a:t>δ</a:t>
            </a:r>
            <a:r>
              <a:rPr lang="it-IT" sz="2000" dirty="0"/>
              <a:t> =1.5). </a:t>
            </a:r>
          </a:p>
          <a:p>
            <a:pPr>
              <a:lnSpc>
                <a:spcPct val="90000"/>
              </a:lnSpc>
            </a:pPr>
            <a:r>
              <a:rPr lang="it-IT" sz="2000" b="1" dirty="0"/>
              <a:t>Variazione: </a:t>
            </a:r>
            <a:r>
              <a:rPr lang="it-IT" sz="2000" dirty="0"/>
              <a:t>Oltre alla minimizzazione dei percorsi, come obiettivo secondario si minimizza la somma delle distanze dei percorsi</a:t>
            </a:r>
          </a:p>
          <a:p>
            <a:pPr>
              <a:lnSpc>
                <a:spcPct val="90000"/>
              </a:lnSpc>
            </a:pPr>
            <a:r>
              <a:rPr lang="it-IT" sz="2000" b="1" dirty="0"/>
              <a:t>Interpretazione: </a:t>
            </a:r>
            <a:r>
              <a:rPr lang="it-IT" sz="2000" dirty="0"/>
              <a:t>Visto che i percorsi ‘</a:t>
            </a:r>
            <a:r>
              <a:rPr lang="it-IT" sz="2000" i="1" dirty="0"/>
              <a:t>partono dalla casa di un bambino’ </a:t>
            </a:r>
            <a:r>
              <a:rPr lang="it-IT" sz="2000" dirty="0"/>
              <a:t>e </a:t>
            </a:r>
            <a:r>
              <a:rPr lang="it-IT" sz="2000" i="1" dirty="0"/>
              <a:t>‘ogni bambino i è parte di ex 1 percorso’</a:t>
            </a:r>
            <a:r>
              <a:rPr lang="it-IT" sz="2000" dirty="0"/>
              <a:t>, io ho ragionato considerando i percorsi come distinti dall’inizio alla fine.</a:t>
            </a:r>
            <a:endParaRPr lang="it-IT" sz="2000" b="1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0217405-F01D-6109-0C0D-1FFD66383238}"/>
              </a:ext>
            </a:extLst>
          </p:cNvPr>
          <p:cNvSpPr/>
          <p:nvPr/>
        </p:nvSpPr>
        <p:spPr>
          <a:xfrm>
            <a:off x="838197" y="3742035"/>
            <a:ext cx="324640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163970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26A9D39-8F6D-5584-50D7-6CCD26C6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1" t="7720" r="5176" b="7885"/>
          <a:stretch/>
        </p:blipFill>
        <p:spPr>
          <a:xfrm>
            <a:off x="601749" y="228600"/>
            <a:ext cx="5513295" cy="3641942"/>
          </a:xfrm>
          <a:prstGeom prst="rect">
            <a:avLst/>
          </a:prstGeom>
        </p:spPr>
      </p:pic>
      <p:pic>
        <p:nvPicPr>
          <p:cNvPr id="4" name="Segnaposto contenuto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D55D0A32-B7AD-26DA-F8D0-23D34BD1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25" t="10791" r="5419" b="9709"/>
          <a:stretch/>
        </p:blipFill>
        <p:spPr>
          <a:xfrm>
            <a:off x="6169808" y="779277"/>
            <a:ext cx="5485606" cy="2527593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B2A86F-8102-5AC1-E767-4A5DE2094250}"/>
              </a:ext>
            </a:extLst>
          </p:cNvPr>
          <p:cNvSpPr/>
          <p:nvPr/>
        </p:nvSpPr>
        <p:spPr>
          <a:xfrm>
            <a:off x="853462" y="2188030"/>
            <a:ext cx="4985657" cy="293914"/>
          </a:xfrm>
          <a:prstGeom prst="roundRect">
            <a:avLst/>
          </a:prstGeom>
          <a:noFill/>
          <a:ln w="28575">
            <a:solidFill>
              <a:srgbClr val="C5E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A998CD-AD5D-55F4-DC36-BFC210C38509}"/>
              </a:ext>
            </a:extLst>
          </p:cNvPr>
          <p:cNvSpPr txBox="1"/>
          <p:nvPr/>
        </p:nvSpPr>
        <p:spPr>
          <a:xfrm>
            <a:off x="517888" y="4425613"/>
            <a:ext cx="5578111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School </a:t>
            </a:r>
            <a:r>
              <a:rPr lang="it-IT" sz="2000" b="1" dirty="0" err="1">
                <a:latin typeface="Century Gothic" panose="020B0502020202020204" pitchFamily="34" charset="0"/>
              </a:rPr>
              <a:t>Nearest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Neighbour</a:t>
            </a:r>
            <a:r>
              <a:rPr lang="it-IT" sz="2000" b="1" dirty="0">
                <a:latin typeface="Century Gothic" panose="020B0502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Approccio simile a </a:t>
            </a:r>
            <a:r>
              <a:rPr lang="it-IT" sz="2000" b="1" dirty="0">
                <a:latin typeface="Century Gothic" panose="020B0502020202020204" pitchFamily="34" charset="0"/>
              </a:rPr>
              <a:t>Bin </a:t>
            </a:r>
            <a:r>
              <a:rPr lang="it-IT" sz="2000" b="1" dirty="0" err="1">
                <a:latin typeface="Century Gothic" panose="020B0502020202020204" pitchFamily="34" charset="0"/>
              </a:rPr>
              <a:t>Packing</a:t>
            </a:r>
            <a:r>
              <a:rPr lang="it-IT" sz="2000" dirty="0">
                <a:latin typeface="Century Gothic" panose="020B0502020202020204" pitchFamily="34" charset="0"/>
              </a:rPr>
              <a:t>, in particolare al criterio Best </a:t>
            </a:r>
            <a:r>
              <a:rPr lang="it-IT" sz="2000" dirty="0" err="1">
                <a:latin typeface="Century Gothic" panose="020B0502020202020204" pitchFamily="34" charset="0"/>
              </a:rPr>
              <a:t>Fit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Decreasing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Ordina i nodi all’inizio per la best e l’ordinamento rimane inalterato per tutto l’algoritmo.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696425-3E38-210D-E932-D7074AE309E0}"/>
              </a:ext>
            </a:extLst>
          </p:cNvPr>
          <p:cNvSpPr txBox="1"/>
          <p:nvPr/>
        </p:nvSpPr>
        <p:spPr>
          <a:xfrm>
            <a:off x="6324600" y="4425613"/>
            <a:ext cx="542503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Century Gothic" panose="020B0502020202020204" pitchFamily="34" charset="0"/>
              </a:rPr>
              <a:t>Subsequent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Nearest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Neighbour</a:t>
            </a:r>
            <a:r>
              <a:rPr lang="it-IT" sz="2000" b="1" dirty="0">
                <a:latin typeface="Century Gothic" panose="020B0502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Approccio simile al </a:t>
            </a:r>
            <a:r>
              <a:rPr lang="it-IT" sz="2000" b="1" dirty="0" err="1">
                <a:latin typeface="Century Gothic" panose="020B0502020202020204" pitchFamily="34" charset="0"/>
              </a:rPr>
              <a:t>Nearest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Neighbour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del S-TSP.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I nodi non vengono ordinati preventivamente, ma il nodo più vicino dipende dalla soluzione corrente.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A49EE64-56AC-B814-1B11-6C888432EC86}"/>
              </a:ext>
            </a:extLst>
          </p:cNvPr>
          <p:cNvSpPr/>
          <p:nvPr/>
        </p:nvSpPr>
        <p:spPr>
          <a:xfrm>
            <a:off x="6096000" y="4415220"/>
            <a:ext cx="73808" cy="220378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43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26617-B75C-96DB-4739-8C8A60F4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>
                <a:latin typeface="Optima" panose="02000503060000020004" pitchFamily="2" charset="0"/>
              </a:rPr>
              <a:t>Greedy Randomized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graphicFrame>
        <p:nvGraphicFramePr>
          <p:cNvPr id="13" name="Segnaposto contenuto 2">
            <a:extLst>
              <a:ext uri="{FF2B5EF4-FFF2-40B4-BE49-F238E27FC236}">
                <a16:creationId xmlns:a16="http://schemas.microsoft.com/office/drawing/2014/main" id="{7A1C181A-A10E-41B3-9ABF-C99E4D8B77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858841"/>
              </p:ext>
            </p:extLst>
          </p:nvPr>
        </p:nvGraphicFramePr>
        <p:xfrm>
          <a:off x="838200" y="2011680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851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887A7-97D2-F16D-AF96-5071EE6C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Greedy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23DB5DF-C9EF-4570-D7BC-78076D62C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5913" y="1507402"/>
            <a:ext cx="6852886" cy="5112082"/>
          </a:xfrm>
        </p:spPr>
      </p:pic>
    </p:spTree>
    <p:extLst>
      <p:ext uri="{BB962C8B-B14F-4D97-AF65-F5344CB8AC3E}">
        <p14:creationId xmlns:p14="http://schemas.microsoft.com/office/powerpoint/2010/main" val="246731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AFB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543A9-6B6F-2678-03F1-075A3B35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5" y="35706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b="1" i="1" dirty="0">
                <a:latin typeface="Optima" panose="02000503060000020004" pitchFamily="2" charset="0"/>
              </a:rPr>
              <a:t>Clarke and Wright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2B6EC5-1E00-EF8A-9633-F5B0AC82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377387"/>
            <a:ext cx="11748303" cy="5683170"/>
          </a:xfrm>
        </p:spPr>
        <p:txBody>
          <a:bodyPr anchor="t">
            <a:norm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Euristica costruttiva non </a:t>
            </a:r>
            <a:r>
              <a:rPr lang="it-IT" sz="2000" b="1" dirty="0" err="1">
                <a:latin typeface="Century Gothic" panose="020B0502020202020204" pitchFamily="34" charset="0"/>
              </a:rPr>
              <a:t>Greedy</a:t>
            </a:r>
            <a:r>
              <a:rPr lang="it-IT" sz="2000" dirty="0">
                <a:latin typeface="Century Gothic" panose="020B0502020202020204" pitchFamily="34" charset="0"/>
              </a:rPr>
              <a:t> ideata per il VRP Capacitato.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L’algoritmo si compone di </a:t>
            </a:r>
            <a:r>
              <a:rPr lang="it-IT" sz="2000" b="1" dirty="0">
                <a:latin typeface="Century Gothic" panose="020B0502020202020204" pitchFamily="34" charset="0"/>
              </a:rPr>
              <a:t>due fasi</a:t>
            </a:r>
            <a:r>
              <a:rPr lang="it-IT" sz="2000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Costruzione dei petali: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Ogni bambino appartiene inizialmente a un percorso diverso.</a:t>
            </a:r>
          </a:p>
          <a:p>
            <a:pPr lvl="1"/>
            <a:r>
              <a:rPr lang="it-IT" sz="2000" b="1" dirty="0" err="1">
                <a:latin typeface="Century Gothic" panose="020B0502020202020204" pitchFamily="34" charset="0"/>
              </a:rPr>
              <a:t>Merging</a:t>
            </a:r>
            <a:r>
              <a:rPr lang="it-IT" sz="2000" b="1" dirty="0">
                <a:latin typeface="Century Gothic" panose="020B0502020202020204" pitchFamily="34" charset="0"/>
              </a:rPr>
              <a:t>: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Ad ogni iterazione si uniscono i petali la cui fusione è più conveniente. La convenienza in questo caso è espressa dai residui (il residuo rappresenta la distanza aggiuntiva che ogni bambino può percorrere, sulla base della strada corrente).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Si calcolano i residui dei nodi a seguito dell’unione di due percorsi e si fondono i due percorsi per cui i </a:t>
            </a:r>
            <a:r>
              <a:rPr lang="it-IT" b="1" dirty="0">
                <a:latin typeface="Century Gothic" panose="020B0502020202020204" pitchFamily="34" charset="0"/>
              </a:rPr>
              <a:t>residui</a:t>
            </a:r>
            <a:r>
              <a:rPr lang="it-IT" dirty="0">
                <a:latin typeface="Century Gothic" panose="020B0502020202020204" pitchFamily="34" charset="0"/>
              </a:rPr>
              <a:t> sono </a:t>
            </a:r>
            <a:r>
              <a:rPr lang="it-IT" b="1" dirty="0">
                <a:latin typeface="Century Gothic" panose="020B0502020202020204" pitchFamily="34" charset="0"/>
              </a:rPr>
              <a:t>massimi</a:t>
            </a:r>
            <a:r>
              <a:rPr lang="it-IT" dirty="0">
                <a:latin typeface="Century Gothic" panose="020B0502020202020204" pitchFamily="34" charset="0"/>
              </a:rPr>
              <a:t>, nel rispetto dell’ammissibilità.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Versione più efficiente per risolvere il </a:t>
            </a:r>
            <a:r>
              <a:rPr lang="it-IT" dirty="0" err="1">
                <a:latin typeface="Century Gothic" panose="020B0502020202020204" pitchFamily="34" charset="0"/>
              </a:rPr>
              <a:t>merging</a:t>
            </a:r>
            <a:r>
              <a:rPr lang="it-IT" dirty="0">
                <a:latin typeface="Century Gothic" panose="020B0502020202020204" pitchFamily="34" charset="0"/>
              </a:rPr>
              <a:t> (non implementata): accoppiamento di peso massimo su grafo bipartito.</a:t>
            </a:r>
          </a:p>
          <a:p>
            <a:r>
              <a:rPr lang="it-IT" sz="2000" dirty="0" err="1">
                <a:latin typeface="Century Gothic" panose="020B0502020202020204" pitchFamily="34" charset="0"/>
              </a:rPr>
              <a:t>Computazionalmente</a:t>
            </a:r>
            <a:r>
              <a:rPr lang="it-IT" sz="2000" dirty="0">
                <a:latin typeface="Century Gothic" panose="020B0502020202020204" pitchFamily="34" charset="0"/>
              </a:rPr>
              <a:t> dispendioso e non performante: applicabile ma non propriamente adatto alla natura del problema. Non è stato quindi portato avanti con Local </a:t>
            </a:r>
            <a:r>
              <a:rPr lang="it-IT" sz="2000" dirty="0" err="1">
                <a:latin typeface="Century Gothic" panose="020B0502020202020204" pitchFamily="34" charset="0"/>
              </a:rPr>
              <a:t>Search</a:t>
            </a:r>
            <a:r>
              <a:rPr lang="it-IT" sz="2000" dirty="0">
                <a:latin typeface="Century Gothic" panose="020B0502020202020204" pitchFamily="34" charset="0"/>
              </a:rPr>
              <a:t> e Metaeuristiche.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Risultati osservabili alla fine.</a:t>
            </a:r>
          </a:p>
          <a:p>
            <a:endParaRPr lang="it-IT" sz="1100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1FF8416-FDF4-B091-D400-C231B4C6BE7B}"/>
              </a:ext>
            </a:extLst>
          </p:cNvPr>
          <p:cNvSpPr/>
          <p:nvPr/>
        </p:nvSpPr>
        <p:spPr>
          <a:xfrm>
            <a:off x="243068" y="1250066"/>
            <a:ext cx="11705863" cy="5405376"/>
          </a:xfrm>
          <a:prstGeom prst="roundRect">
            <a:avLst>
              <a:gd name="adj" fmla="val 336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42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409A8-0522-E3CD-4EDB-A97ABCBC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(1) – Caratteristiche generali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A2608A-BFC2-79EC-F53B-696B13A7FAFF}"/>
              </a:ext>
            </a:extLst>
          </p:cNvPr>
          <p:cNvSpPr/>
          <p:nvPr/>
        </p:nvSpPr>
        <p:spPr>
          <a:xfrm>
            <a:off x="6235700" y="1937795"/>
            <a:ext cx="5549900" cy="4474029"/>
          </a:xfrm>
          <a:prstGeom prst="roundRect">
            <a:avLst>
              <a:gd name="adj" fmla="val 6319"/>
            </a:avLst>
          </a:prstGeom>
          <a:solidFill>
            <a:srgbClr val="C5EAFB">
              <a:alpha val="63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2A75E8B-F5C3-62E7-821D-86F608542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7894" y="2271370"/>
                <a:ext cx="5549900" cy="4305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Procedure Local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Search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(min,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c, x):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Begin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k=1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Ammissibile(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while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* ∊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xk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), x*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xk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cx*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 do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k := k+1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x*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return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2A75E8B-F5C3-62E7-821D-86F608542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7894" y="2271370"/>
                <a:ext cx="5549900" cy="4305300"/>
              </a:xfrm>
              <a:blipFill>
                <a:blip r:embed="rId3"/>
                <a:stretch>
                  <a:fillRect l="-1142" t="-8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D0A2700-18B2-68C4-A8A3-71BAAB04E243}"/>
              </a:ext>
            </a:extLst>
          </p:cNvPr>
          <p:cNvSpPr txBox="1">
            <a:spLocks/>
          </p:cNvSpPr>
          <p:nvPr/>
        </p:nvSpPr>
        <p:spPr>
          <a:xfrm>
            <a:off x="292100" y="1879599"/>
            <a:ext cx="5918200" cy="46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La Local </a:t>
            </a:r>
            <a:r>
              <a:rPr lang="it-IT" sz="2000" dirty="0" err="1"/>
              <a:t>Search</a:t>
            </a:r>
            <a:r>
              <a:rPr lang="it-IT" sz="2000" dirty="0"/>
              <a:t> è la capostipite delle </a:t>
            </a:r>
            <a:r>
              <a:rPr lang="it-IT" sz="2000" b="1" dirty="0"/>
              <a:t>euristiche di miglioramento single </a:t>
            </a:r>
            <a:r>
              <a:rPr lang="it-IT" sz="2000" b="1" dirty="0" err="1"/>
              <a:t>thread</a:t>
            </a:r>
            <a:r>
              <a:rPr lang="it-IT" sz="2000" b="1" dirty="0"/>
              <a:t> </a:t>
            </a:r>
            <a:r>
              <a:rPr lang="it-IT" sz="2000" dirty="0"/>
              <a:t>ed è basata sul concetto di </a:t>
            </a:r>
            <a:r>
              <a:rPr lang="it-IT" sz="2000" b="1" dirty="0"/>
              <a:t>intorno</a:t>
            </a:r>
            <a:r>
              <a:rPr lang="it-IT" sz="2000" dirty="0"/>
              <a:t>. Parte da una soluzione iniziale ammissibile e cerca di migliorarla iterativamente, restituendo un </a:t>
            </a:r>
            <a:r>
              <a:rPr lang="it-IT" sz="2000" b="1" dirty="0"/>
              <a:t>ottimo locale</a:t>
            </a:r>
            <a:r>
              <a:rPr lang="it-IT" sz="2000" dirty="0"/>
              <a:t> (determinato dall’intorno utilizzato). </a:t>
            </a:r>
          </a:p>
          <a:p>
            <a:r>
              <a:rPr lang="it-IT" sz="2000" dirty="0"/>
              <a:t>L’intorno è descritto attraverso la </a:t>
            </a:r>
            <a:r>
              <a:rPr lang="it-IT" sz="2000" b="1" dirty="0"/>
              <a:t>mossa</a:t>
            </a:r>
            <a:r>
              <a:rPr lang="it-IT" sz="2000" dirty="0"/>
              <a:t>, che specifica cosa modificare della soluzione corrente e come farlo per generare tutte le soluzioni nell’intorno di quella attuale. </a:t>
            </a:r>
          </a:p>
          <a:p>
            <a:r>
              <a:rPr lang="it-IT" sz="2000" dirty="0"/>
              <a:t>Fondamentale: la Local </a:t>
            </a:r>
            <a:r>
              <a:rPr lang="it-IT" sz="2000" dirty="0" err="1"/>
              <a:t>Search</a:t>
            </a:r>
            <a:r>
              <a:rPr lang="it-IT" sz="2000" dirty="0"/>
              <a:t> si sposta solo se migliora.</a:t>
            </a:r>
          </a:p>
        </p:txBody>
      </p:sp>
    </p:spTree>
    <p:extLst>
      <p:ext uri="{BB962C8B-B14F-4D97-AF65-F5344CB8AC3E}">
        <p14:creationId xmlns:p14="http://schemas.microsoft.com/office/powerpoint/2010/main" val="361506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BBEF62-01B3-E2A2-1390-0B24574E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39" y="148591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Local </a:t>
            </a:r>
            <a:r>
              <a:rPr lang="it-IT" sz="4400" b="1" i="1" dirty="0" err="1">
                <a:latin typeface="Optima" panose="02000503060000020004" pitchFamily="2" charset="0"/>
              </a:rPr>
              <a:t>Search</a:t>
            </a:r>
            <a:r>
              <a:rPr lang="it-IT" sz="4400" b="1" i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DAE3F-69B8-D211-7177-4AC693F8D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1357333"/>
            <a:ext cx="11658600" cy="5352074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Mossa: </a:t>
            </a:r>
            <a:r>
              <a:rPr lang="it-IT" sz="2000" u="sng" dirty="0">
                <a:latin typeface="Century Gothic" panose="020B0502020202020204" pitchFamily="34" charset="0"/>
              </a:rPr>
              <a:t>City Swap </a:t>
            </a:r>
            <a:r>
              <a:rPr lang="it-IT" sz="2000" dirty="0">
                <a:latin typeface="Century Gothic" panose="020B0502020202020204" pitchFamily="34" charset="0"/>
              </a:rPr>
              <a:t>- scambio di due nodi in un percorso (non scuola) → riguarda il secondo obiettivo.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Due strategie </a:t>
            </a:r>
            <a:r>
              <a:rPr lang="it-IT" sz="2000" dirty="0">
                <a:latin typeface="Century Gothic" panose="020B0502020202020204" pitchFamily="34" charset="0"/>
              </a:rPr>
              <a:t>seguite:</a:t>
            </a:r>
          </a:p>
          <a:p>
            <a:pPr lvl="1"/>
            <a:r>
              <a:rPr lang="it-IT" sz="2000" i="1" u="sng" dirty="0">
                <a:latin typeface="Century Gothic" panose="020B0502020202020204" pitchFamily="34" charset="0"/>
              </a:rPr>
              <a:t>First </a:t>
            </a:r>
            <a:r>
              <a:rPr lang="it-IT" sz="2000" i="1" u="sng" dirty="0" err="1">
                <a:latin typeface="Century Gothic" panose="020B0502020202020204" pitchFamily="34" charset="0"/>
              </a:rPr>
              <a:t>Improvement</a:t>
            </a:r>
            <a:r>
              <a:rPr lang="it-IT" sz="2000" i="1" u="sng" dirty="0">
                <a:latin typeface="Century Gothic" panose="020B0502020202020204" pitchFamily="34" charset="0"/>
              </a:rPr>
              <a:t>:</a:t>
            </a:r>
            <a:r>
              <a:rPr lang="it-IT" sz="2000" dirty="0">
                <a:latin typeface="Century Gothic" panose="020B0502020202020204" pitchFamily="34" charset="0"/>
              </a:rPr>
              <a:t> restituisce la prima soluzione nell’intorno di quella corrente che la migliora. </a:t>
            </a:r>
          </a:p>
          <a:p>
            <a:pPr lvl="1"/>
            <a:r>
              <a:rPr lang="it-IT" sz="2000" i="1" u="sng" dirty="0">
                <a:latin typeface="Century Gothic" panose="020B0502020202020204" pitchFamily="34" charset="0"/>
              </a:rPr>
              <a:t>Best </a:t>
            </a:r>
            <a:r>
              <a:rPr lang="it-IT" sz="2000" i="1" u="sng" dirty="0" err="1">
                <a:latin typeface="Century Gothic" panose="020B0502020202020204" pitchFamily="34" charset="0"/>
              </a:rPr>
              <a:t>Improvement</a:t>
            </a:r>
            <a:r>
              <a:rPr lang="it-IT" sz="2000" i="1" u="sng" dirty="0">
                <a:latin typeface="Century Gothic" panose="020B0502020202020204" pitchFamily="34" charset="0"/>
              </a:rPr>
              <a:t>:</a:t>
            </a:r>
            <a:r>
              <a:rPr lang="it-IT" sz="2000" dirty="0">
                <a:latin typeface="Century Gothic" panose="020B0502020202020204" pitchFamily="34" charset="0"/>
              </a:rPr>
              <a:t> esplora esaustivamente l’intorno della soluzione corrente restituendo la miglior soluzione migliorativa trovata.</a:t>
            </a:r>
          </a:p>
          <a:p>
            <a:pPr marL="457200" lvl="1" indent="0">
              <a:buNone/>
            </a:pPr>
            <a:endParaRPr lang="it-IT" sz="2000" dirty="0">
              <a:latin typeface="Century Gothic" panose="020B0502020202020204" pitchFamily="34" charset="0"/>
            </a:endParaRPr>
          </a:p>
          <a:p>
            <a:r>
              <a:rPr lang="it-IT" sz="2000" b="1" dirty="0">
                <a:latin typeface="Century Gothic" panose="020B0502020202020204" pitchFamily="34" charset="0"/>
              </a:rPr>
              <a:t>Intensificazione-Diversificazione: 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Se ad un’iterazione non ho migliorato la soluzione corrente: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Se un percorso ha lunghezza ≤ </a:t>
            </a:r>
            <a:r>
              <a:rPr lang="it-IT" dirty="0" err="1">
                <a:latin typeface="Century Gothic" panose="020B0502020202020204" pitchFamily="34" charset="0"/>
              </a:rPr>
              <a:t>max_len</a:t>
            </a:r>
            <a:r>
              <a:rPr lang="it-IT" dirty="0">
                <a:latin typeface="Century Gothic" panose="020B0502020202020204" pitchFamily="34" charset="0"/>
              </a:rPr>
              <a:t> (impostabile dall’utente, </a:t>
            </a:r>
            <a:r>
              <a:rPr lang="it-IT" dirty="0" err="1">
                <a:latin typeface="Century Gothic" panose="020B0502020202020204" pitchFamily="34" charset="0"/>
              </a:rPr>
              <a:t>max_len</a:t>
            </a:r>
            <a:r>
              <a:rPr lang="it-IT" dirty="0">
                <a:latin typeface="Century Gothic" panose="020B0502020202020204" pitchFamily="34" charset="0"/>
              </a:rPr>
              <a:t> = 5):</a:t>
            </a:r>
          </a:p>
          <a:p>
            <a:pPr marL="914400" lvl="2" indent="0">
              <a:buNone/>
            </a:pPr>
            <a:r>
              <a:rPr lang="it-IT" dirty="0">
                <a:latin typeface="Century Gothic" panose="020B0502020202020204" pitchFamily="34" charset="0"/>
              </a:rPr>
              <a:t>		Provo a svuotare il percorso inserendo i suoi nodi in altri percorsi. Se il 		percorso non si svuota non viene apportato alcun cambiamento, 			viceversa ci si ferma.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Sia per </a:t>
            </a:r>
            <a:r>
              <a:rPr lang="it-IT" sz="2000" dirty="0" err="1">
                <a:latin typeface="Century Gothic" panose="020B0502020202020204" pitchFamily="34" charset="0"/>
              </a:rPr>
              <a:t>Greedy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Subsequent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Nearest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Neighbour</a:t>
            </a:r>
            <a:r>
              <a:rPr lang="it-IT" sz="2000" dirty="0">
                <a:latin typeface="Century Gothic" panose="020B0502020202020204" pitchFamily="34" charset="0"/>
              </a:rPr>
              <a:t> che School </a:t>
            </a:r>
            <a:r>
              <a:rPr lang="it-IT" sz="2000" dirty="0" err="1">
                <a:latin typeface="Century Gothic" panose="020B0502020202020204" pitchFamily="34" charset="0"/>
              </a:rPr>
              <a:t>Nearest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Neighbour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Freccia destra 3">
            <a:extLst>
              <a:ext uri="{FF2B5EF4-FFF2-40B4-BE49-F238E27FC236}">
                <a16:creationId xmlns:a16="http://schemas.microsoft.com/office/drawing/2014/main" id="{0B21F689-79CC-7CEB-66EF-6A2DCE2D2BD4}"/>
              </a:ext>
            </a:extLst>
          </p:cNvPr>
          <p:cNvSpPr/>
          <p:nvPr/>
        </p:nvSpPr>
        <p:spPr>
          <a:xfrm>
            <a:off x="1940097" y="5340805"/>
            <a:ext cx="868680" cy="319724"/>
          </a:xfrm>
          <a:prstGeom prst="rightArrow">
            <a:avLst/>
          </a:prstGeom>
          <a:solidFill>
            <a:srgbClr val="C5EAFB"/>
          </a:solidFill>
          <a:ln>
            <a:solidFill>
              <a:srgbClr val="003D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8590E1B-B171-4612-FBA5-BBD60FDCF7B3}"/>
              </a:ext>
            </a:extLst>
          </p:cNvPr>
          <p:cNvCxnSpPr/>
          <p:nvPr/>
        </p:nvCxnSpPr>
        <p:spPr>
          <a:xfrm>
            <a:off x="165759" y="3844394"/>
            <a:ext cx="1166899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1E9A99-ECD0-747A-FF89-1791D6446E47}"/>
              </a:ext>
            </a:extLst>
          </p:cNvPr>
          <p:cNvSpPr txBox="1"/>
          <p:nvPr/>
        </p:nvSpPr>
        <p:spPr>
          <a:xfrm>
            <a:off x="10150298" y="3548288"/>
            <a:ext cx="180548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70C0"/>
                </a:solidFill>
              </a:rPr>
              <a:t>Template tradizionale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297000-24FE-6241-C81D-2AFC2D602EC4}"/>
              </a:ext>
            </a:extLst>
          </p:cNvPr>
          <p:cNvSpPr txBox="1"/>
          <p:nvPr/>
        </p:nvSpPr>
        <p:spPr>
          <a:xfrm>
            <a:off x="10968086" y="3849341"/>
            <a:ext cx="98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70C0"/>
                </a:solidFill>
              </a:rPr>
              <a:t>Variazione</a:t>
            </a:r>
          </a:p>
        </p:txBody>
      </p:sp>
    </p:spTree>
    <p:extLst>
      <p:ext uri="{BB962C8B-B14F-4D97-AF65-F5344CB8AC3E}">
        <p14:creationId xmlns:p14="http://schemas.microsoft.com/office/powerpoint/2010/main" val="100175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865C-670F-C154-868F-B6639080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421" y="11575"/>
            <a:ext cx="5744901" cy="1325563"/>
          </a:xfrm>
        </p:spPr>
        <p:txBody>
          <a:bodyPr/>
          <a:lstStyle/>
          <a:p>
            <a:r>
              <a:rPr lang="it-IT" b="1" i="1" dirty="0">
                <a:latin typeface="Optima" panose="02000503060000020004" pitchFamily="2" charset="0"/>
              </a:rPr>
              <a:t>Local </a:t>
            </a:r>
            <a:r>
              <a:rPr lang="it-IT" b="1" i="1" dirty="0" err="1">
                <a:latin typeface="Optima" panose="02000503060000020004" pitchFamily="2" charset="0"/>
              </a:rPr>
              <a:t>Search</a:t>
            </a:r>
            <a:r>
              <a:rPr lang="it-IT" b="1" i="1" dirty="0">
                <a:latin typeface="Optima" panose="02000503060000020004" pitchFamily="2" charset="0"/>
              </a:rPr>
              <a:t> Best-</a:t>
            </a:r>
            <a:r>
              <a:rPr lang="it-IT" b="1" i="1" dirty="0" err="1">
                <a:latin typeface="Optima" panose="02000503060000020004" pitchFamily="2" charset="0"/>
              </a:rPr>
              <a:t>Imp</a:t>
            </a:r>
            <a:endParaRPr lang="it-IT" b="1" i="1" dirty="0">
              <a:latin typeface="Optima" panose="02000503060000020004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A5105D6-E65E-39B9-91D8-A26AC74A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5" t="5714" r="6436" b="5627"/>
          <a:stretch/>
        </p:blipFill>
        <p:spPr>
          <a:xfrm>
            <a:off x="6246421" y="989406"/>
            <a:ext cx="5652362" cy="579812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30C36A7-00DC-4F32-3078-F1F789CE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6" t="4220" r="5171" b="4472"/>
          <a:stretch/>
        </p:blipFill>
        <p:spPr>
          <a:xfrm>
            <a:off x="241653" y="11575"/>
            <a:ext cx="5789844" cy="68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26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2527E6-865F-CB82-2F17-CE0B73A2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CF7CF6C-A81C-708D-DD1E-0FCE0CE50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808564"/>
            <a:ext cx="6062921" cy="4522788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1C8196E9-E440-8384-E5F3-92E2A726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808564"/>
            <a:ext cx="6062921" cy="45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92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98FABD-8344-37FD-3934-9D7801987989}"/>
              </a:ext>
            </a:extLst>
          </p:cNvPr>
          <p:cNvSpPr/>
          <p:nvPr/>
        </p:nvSpPr>
        <p:spPr>
          <a:xfrm>
            <a:off x="1618964" y="2653010"/>
            <a:ext cx="93826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slope"/>
            </a:sp3d>
          </a:bodyPr>
          <a:lstStyle/>
          <a:p>
            <a:pPr algn="ctr"/>
            <a:r>
              <a:rPr lang="it-IT" sz="5400" b="1" i="1" dirty="0">
                <a:ln w="22225">
                  <a:solidFill>
                    <a:srgbClr val="161C9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venir Next Heavy" panose="020B0503020202020204" pitchFamily="34" charset="0"/>
                <a:cs typeface="Aharoni" panose="02010803020104030203" pitchFamily="2" charset="-79"/>
              </a:rPr>
              <a:t>È POSSIBILE MIGLIORARE </a:t>
            </a:r>
          </a:p>
          <a:p>
            <a:pPr algn="ctr"/>
            <a:r>
              <a:rPr lang="it-IT" sz="5400" b="1" i="1" dirty="0">
                <a:ln w="22225">
                  <a:solidFill>
                    <a:srgbClr val="161C9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venir Next Heavy" panose="020B0503020202020204" pitchFamily="34" charset="0"/>
                <a:cs typeface="Aharoni" panose="02010803020104030203" pitchFamily="2" charset="-79"/>
              </a:rPr>
              <a:t>ULTERIORMENTE?</a:t>
            </a:r>
          </a:p>
        </p:txBody>
      </p:sp>
    </p:spTree>
    <p:extLst>
      <p:ext uri="{BB962C8B-B14F-4D97-AF65-F5344CB8AC3E}">
        <p14:creationId xmlns:p14="http://schemas.microsoft.com/office/powerpoint/2010/main" val="38133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1F003F-8798-BC6F-2B4F-52538DB7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365125"/>
            <a:ext cx="11649693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GRASP: </a:t>
            </a:r>
            <a:r>
              <a:rPr lang="it-IT" sz="4400" b="1" dirty="0" err="1">
                <a:latin typeface="Optima" panose="02000503060000020004" pitchFamily="2" charset="0"/>
              </a:rPr>
              <a:t>Greedy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Adaptive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Procedure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E39883-9EC1-70A4-4A5F-5CB24CCA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81" y="2011680"/>
            <a:ext cx="10892413" cy="4160520"/>
          </a:xfrm>
        </p:spPr>
        <p:txBody>
          <a:bodyPr>
            <a:noAutofit/>
          </a:bodyPr>
          <a:lstStyle/>
          <a:p>
            <a:r>
              <a:rPr lang="it-IT" sz="2000" dirty="0"/>
              <a:t>Evoluzione della </a:t>
            </a:r>
            <a:r>
              <a:rPr lang="it-IT" sz="2000" i="1" dirty="0" err="1"/>
              <a:t>MultiStartLocalSearch</a:t>
            </a:r>
            <a:r>
              <a:rPr lang="it-IT" sz="2000" dirty="0"/>
              <a:t>.</a:t>
            </a:r>
          </a:p>
          <a:p>
            <a:r>
              <a:rPr lang="it-IT" sz="2000" dirty="0"/>
              <a:t>Per sfuggire agli ottimi locali restituiti dalla </a:t>
            </a:r>
            <a:r>
              <a:rPr lang="it-IT" sz="2000" b="1" dirty="0"/>
              <a:t>Local </a:t>
            </a:r>
            <a:r>
              <a:rPr lang="it-IT" sz="2000" b="1" dirty="0" err="1"/>
              <a:t>Search</a:t>
            </a:r>
            <a:r>
              <a:rPr lang="it-IT" sz="2000" b="1" dirty="0"/>
              <a:t> </a:t>
            </a:r>
            <a:r>
              <a:rPr lang="it-IT" sz="2000" dirty="0"/>
              <a:t>agisce sul punto di partenza della ricerca, aggiungendo una componente di </a:t>
            </a:r>
            <a:r>
              <a:rPr lang="it-IT" sz="2000" b="1" dirty="0" err="1"/>
              <a:t>randomness</a:t>
            </a:r>
            <a:r>
              <a:rPr lang="it-IT" sz="2000" dirty="0"/>
              <a:t> alla procedura </a:t>
            </a:r>
            <a:r>
              <a:rPr lang="it-IT" sz="2000" b="1" dirty="0" err="1"/>
              <a:t>Greedy</a:t>
            </a:r>
            <a:r>
              <a:rPr lang="it-IT" sz="2000" dirty="0"/>
              <a:t>:</a:t>
            </a:r>
          </a:p>
          <a:p>
            <a:pPr lvl="1"/>
            <a:r>
              <a:rPr lang="it-IT" sz="2000" dirty="0"/>
              <a:t>Ad ogni passo la best non sceglie il miglior elemento non esaminato del Ground Set, ma seleziona casualmente un elemento tra i </a:t>
            </a:r>
            <a:r>
              <a:rPr lang="it-IT" sz="2000" i="1" dirty="0"/>
              <a:t>k</a:t>
            </a:r>
            <a:r>
              <a:rPr lang="it-IT" sz="2000" dirty="0"/>
              <a:t> migliori. </a:t>
            </a:r>
            <a:r>
              <a:rPr lang="it-IT" sz="2000" i="1" dirty="0"/>
              <a:t>k</a:t>
            </a:r>
            <a:r>
              <a:rPr lang="it-IT" sz="2000" dirty="0"/>
              <a:t> rappresenta la dimensione della </a:t>
            </a:r>
            <a:r>
              <a:rPr lang="it-IT" sz="2000" b="1" dirty="0"/>
              <a:t>Restricted Candidate List </a:t>
            </a:r>
            <a:r>
              <a:rPr lang="it-IT" sz="2000" dirty="0"/>
              <a:t>e va impostato dall’utente.</a:t>
            </a:r>
          </a:p>
          <a:p>
            <a:r>
              <a:rPr lang="it-IT" sz="2000" dirty="0"/>
              <a:t>L’algoritmo GRASP per un certo numero di iterazioni esegue:</a:t>
            </a:r>
          </a:p>
          <a:p>
            <a:pPr lvl="1"/>
            <a:r>
              <a:rPr lang="it-IT" sz="2000" dirty="0"/>
              <a:t>Procedura </a:t>
            </a:r>
            <a:r>
              <a:rPr lang="it-IT" sz="2000" dirty="0" err="1"/>
              <a:t>Greedy</a:t>
            </a:r>
            <a:r>
              <a:rPr lang="it-IT" sz="2000" dirty="0"/>
              <a:t> randomizzata.</a:t>
            </a:r>
          </a:p>
          <a:p>
            <a:pPr lvl="1"/>
            <a:r>
              <a:rPr lang="it-IT" sz="2000" dirty="0"/>
              <a:t>Local </a:t>
            </a:r>
            <a:r>
              <a:rPr lang="it-IT" sz="2000" dirty="0" err="1"/>
              <a:t>Search</a:t>
            </a:r>
            <a:r>
              <a:rPr lang="it-IT" sz="2000" dirty="0"/>
              <a:t> a partire dalla soluzione iniziale di ciascuna </a:t>
            </a:r>
            <a:r>
              <a:rPr lang="it-IT" sz="2000" dirty="0" err="1"/>
              <a:t>Greedy</a:t>
            </a:r>
            <a:r>
              <a:rPr lang="it-IT" sz="2000" dirty="0"/>
              <a:t>.</a:t>
            </a:r>
          </a:p>
          <a:p>
            <a:r>
              <a:rPr lang="it-IT" sz="2000" dirty="0"/>
              <a:t>Al termine delle iterazioni viene restituita la miglior soluzione generata.</a:t>
            </a:r>
          </a:p>
        </p:txBody>
      </p:sp>
    </p:spTree>
    <p:extLst>
      <p:ext uri="{BB962C8B-B14F-4D97-AF65-F5344CB8AC3E}">
        <p14:creationId xmlns:p14="http://schemas.microsoft.com/office/powerpoint/2010/main" val="115704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D5F61B4B-0925-8C4A-B561-6184002D5826}"/>
              </a:ext>
            </a:extLst>
          </p:cNvPr>
          <p:cNvSpPr/>
          <p:nvPr/>
        </p:nvSpPr>
        <p:spPr>
          <a:xfrm>
            <a:off x="0" y="2878127"/>
            <a:ext cx="12192000" cy="110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7A2C736-2B25-8D65-75AE-38E75922B99B}"/>
              </a:ext>
            </a:extLst>
          </p:cNvPr>
          <p:cNvSpPr/>
          <p:nvPr/>
        </p:nvSpPr>
        <p:spPr>
          <a:xfrm>
            <a:off x="2252640" y="2967335"/>
            <a:ext cx="7686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5400" b="1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Optima" panose="02000503060000020004" pitchFamily="2" charset="0"/>
              </a:rPr>
              <a:t>Modelliamo il problema!</a:t>
            </a:r>
            <a:endParaRPr lang="it-IT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0794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6BBA9-6CAF-112C-634E-3EF516A1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8805A3-5553-B746-8381-B7E9196A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4" y="184938"/>
            <a:ext cx="4524848" cy="2261379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GRASP: </a:t>
            </a:r>
            <a:r>
              <a:rPr lang="it-IT" sz="4400" b="1" dirty="0" err="1">
                <a:latin typeface="Optima" panose="02000503060000020004" pitchFamily="2" charset="0"/>
              </a:rPr>
              <a:t>Greedy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Adaptive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Procedure (2)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BF32E24-18AF-5232-3D30-1945B83D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4" y="2562067"/>
            <a:ext cx="4911724" cy="4073236"/>
          </a:xfrm>
        </p:spPr>
        <p:txBody>
          <a:bodyPr>
            <a:normAutofit/>
          </a:bodyPr>
          <a:lstStyle/>
          <a:p>
            <a:r>
              <a:rPr lang="it-IT" sz="2000" dirty="0"/>
              <a:t>Dimensione Restricted Candidate List = 2.</a:t>
            </a:r>
          </a:p>
          <a:p>
            <a:r>
              <a:rPr lang="it-IT" sz="2000" dirty="0"/>
              <a:t>Numero di </a:t>
            </a:r>
            <a:r>
              <a:rPr lang="it-IT" sz="2000" dirty="0" err="1"/>
              <a:t>Greedy</a:t>
            </a:r>
            <a:r>
              <a:rPr lang="it-IT" sz="2000" dirty="0"/>
              <a:t> = 1000.</a:t>
            </a:r>
          </a:p>
          <a:p>
            <a:r>
              <a:rPr lang="it-IT" sz="2000" dirty="0"/>
              <a:t>Per le caratteristiche del problema empiricamente si è osservato che maggiore è la dimensione della RCL, peggiori sono le performance.</a:t>
            </a:r>
          </a:p>
          <a:p>
            <a:r>
              <a:rPr lang="it-IT" sz="2000" dirty="0"/>
              <a:t>Applicata con entrambe le </a:t>
            </a:r>
            <a:r>
              <a:rPr lang="it-IT" sz="2000" dirty="0" err="1"/>
              <a:t>Greedy</a:t>
            </a:r>
            <a:r>
              <a:rPr lang="it-IT" sz="2000" dirty="0"/>
              <a:t> e in entrambi i casi con la Local </a:t>
            </a:r>
            <a:r>
              <a:rPr lang="it-IT" sz="2000" dirty="0" err="1"/>
              <a:t>Search</a:t>
            </a:r>
            <a:r>
              <a:rPr lang="it-IT" sz="2000" dirty="0"/>
              <a:t> Best e First </a:t>
            </a:r>
            <a:r>
              <a:rPr lang="it-IT" sz="2000" dirty="0" err="1"/>
              <a:t>Improvement</a:t>
            </a:r>
            <a:r>
              <a:rPr lang="it-IT" sz="2000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AA6DC-4685-B86D-161F-85140F0B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49" t="4935" r="4732" b="4935"/>
          <a:stretch/>
        </p:blipFill>
        <p:spPr>
          <a:xfrm>
            <a:off x="6017149" y="225630"/>
            <a:ext cx="6117439" cy="63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4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D9324-458A-1AEF-6DE7-5D468E9B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D3C7DD-7BB1-6347-F49D-6B9358CC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E6F784C-7467-6825-2064-95363EF6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E292E4-D45E-B0B3-F1B8-D7D1488994D1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46663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C9A3-3078-8DB6-BE4A-C4E19D32E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BDBE20-F641-FD11-A8D2-70C28696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1DE0AFB-CD48-FD89-4700-E448D9DC6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7E0B82-403D-1CAC-F614-C30C5350333D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407508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1EFDC-6FA0-3885-B180-4A5247ACA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3794E8-0720-3F98-F7F5-7DEF4890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A4E8F4B-92A9-D311-6F8F-64F2FE47B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8EE0FB7-B0DE-AF9D-77B2-957D569FC2C8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026471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A5431-0E85-451B-4066-D8BC22780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FC1F0-A7F3-4ABB-0E76-1FEEEDEF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6D4399F-239E-A084-B924-19C991988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E7010C-245F-2F07-90D2-EC9A904EDB38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09035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849D0C-0ED5-7E09-8750-8B3A6EDC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8B96AF1-FDD1-BE0C-8F5C-B3ED3C8BE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794861"/>
            <a:ext cx="6096002" cy="4547466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D220EC5F-76B1-C728-B2D5-3655A141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794861"/>
            <a:ext cx="6096000" cy="45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94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40ACF-BF01-FC4D-025C-A8980FB8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A95C98-E1F2-705D-5516-0B5F99D71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Metaeuristica che ha introdotto il concetto di</a:t>
            </a:r>
            <a:r>
              <a:rPr lang="it-IT" sz="2000" b="1" dirty="0"/>
              <a:t> memoria</a:t>
            </a:r>
            <a:r>
              <a:rPr lang="it-IT" sz="2000" dirty="0"/>
              <a:t>, rappresentata dalla </a:t>
            </a:r>
            <a:r>
              <a:rPr lang="it-IT" sz="2000" b="1" dirty="0"/>
              <a:t>lista tabu </a:t>
            </a:r>
            <a:r>
              <a:rPr lang="it-IT" sz="2000" dirty="0"/>
              <a:t>→ cerca di evitare di tornare su soluzioni già visitate (approssimazione).</a:t>
            </a:r>
          </a:p>
          <a:p>
            <a:r>
              <a:rPr lang="it-IT" sz="2000" dirty="0"/>
              <a:t>Algoritmo iterativo che parte da una soluzione iniziale ammissibile e finché non raggiunge una condizione di terminazione:</a:t>
            </a:r>
          </a:p>
          <a:p>
            <a:pPr lvl="1"/>
            <a:r>
              <a:rPr lang="it-IT" sz="2000" dirty="0"/>
              <a:t>Seleziona la miglior soluzione nell’intorno </a:t>
            </a:r>
            <a:r>
              <a:rPr lang="it-IT" sz="2000" u="sng" dirty="0"/>
              <a:t>diversa</a:t>
            </a:r>
            <a:r>
              <a:rPr lang="it-IT" sz="2000" dirty="0"/>
              <a:t> da quella corrente.</a:t>
            </a:r>
          </a:p>
          <a:p>
            <a:pPr lvl="1"/>
            <a:r>
              <a:rPr lang="it-IT" sz="2000" dirty="0"/>
              <a:t>Inserisce l’inverso della mossa usata per passare alla nuova soluzione nella tabu list, vietandola per un numero di iterazioni pari alla dimensione della lista. Eccezioni: </a:t>
            </a:r>
            <a:r>
              <a:rPr lang="it-IT" sz="2000" b="1" dirty="0"/>
              <a:t>Criterio di aspirazione</a:t>
            </a:r>
            <a:r>
              <a:rPr lang="it-IT" sz="2000" dirty="0"/>
              <a:t>.</a:t>
            </a:r>
          </a:p>
          <a:p>
            <a:r>
              <a:rPr lang="it-IT" sz="2000" dirty="0"/>
              <a:t>Restituisce la miglior soluzione trovata.</a:t>
            </a:r>
          </a:p>
          <a:p>
            <a:r>
              <a:rPr lang="it-IT" sz="2000" b="1" dirty="0"/>
              <a:t>Scopo: </a:t>
            </a:r>
            <a:r>
              <a:rPr lang="it-IT" sz="2000" dirty="0"/>
              <a:t>evitare di tornare su soluzioni già visitate, consentendo di riapplicare l’inverso di ogni mossa eseguita su una soluzione sostanzialmente diversa.</a:t>
            </a:r>
          </a:p>
        </p:txBody>
      </p:sp>
    </p:spTree>
    <p:extLst>
      <p:ext uri="{BB962C8B-B14F-4D97-AF65-F5344CB8AC3E}">
        <p14:creationId xmlns:p14="http://schemas.microsoft.com/office/powerpoint/2010/main" val="4291006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D6A2B-B6DD-71BF-ABDA-19861C4E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838E2-AEA4-CC47-9F2C-3BAF40C4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4" y="207447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8C40D33-4294-8788-9366-1E64F600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4983E4D-BB54-3E10-D825-7B83F1AC349F}"/>
              </a:ext>
            </a:extLst>
          </p:cNvPr>
          <p:cNvSpPr/>
          <p:nvPr/>
        </p:nvSpPr>
        <p:spPr>
          <a:xfrm>
            <a:off x="237507" y="1825936"/>
            <a:ext cx="11716986" cy="48331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00"/>
              </a:spcBef>
            </a:pPr>
            <a:r>
              <a:rPr lang="it-IT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Template Tabu </a:t>
            </a:r>
            <a:r>
              <a:rPr lang="it-IT" b="1" i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Search</a:t>
            </a:r>
            <a:r>
              <a:rPr lang="it-IT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 Tradizionale:</a:t>
            </a:r>
          </a:p>
          <a:p>
            <a:pPr>
              <a:spcBef>
                <a:spcPts val="400"/>
              </a:spcBef>
            </a:pPr>
            <a:r>
              <a:rPr lang="it-I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Step 1: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(Inizializzazione)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k=1, soluzione iniziale ammissibile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,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best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=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it-I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Step 2: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(Esplora l’intorno)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All’iterazione k: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Seleziona una soluzione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nell’intorno della corrente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e diversa da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(Possibilmente la migliore)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(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)&lt;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(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best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) allora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best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=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e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k+1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=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, vai allo Step 3. </a:t>
            </a:r>
            <a:r>
              <a:rPr lang="it-IT" sz="1600" dirty="0">
                <a:solidFill>
                  <a:srgbClr val="0070C0"/>
                </a:solidFill>
                <a:latin typeface="Century Gothic" panose="020B0502020202020204" pitchFamily="34" charset="0"/>
              </a:rPr>
              <a:t>(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Criterio di Aspirazione)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 la mossa per passare da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∊ tabu-list:</a:t>
            </a:r>
          </a:p>
          <a:p>
            <a:pPr marL="1200150" lvl="2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Allora vai allo Step 2.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(Mossa impedita perché tabu)</a:t>
            </a:r>
            <a:r>
              <a:rPr lang="it-IT" sz="1600" i="1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marL="1200150" lvl="2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Altrimenti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k+1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=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, inserisci l’inverso della mossa nella lista tabu, rimuovi l’ultimo elemento della lista tabu se piena.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(Policy FIFO)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Vai allo Step 3.</a:t>
            </a:r>
          </a:p>
          <a:p>
            <a:pPr>
              <a:spcBef>
                <a:spcPts val="400"/>
              </a:spcBef>
            </a:pPr>
            <a:r>
              <a:rPr lang="it-I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Step 3: </a:t>
            </a:r>
            <a:r>
              <a:rPr lang="it-IT" sz="1600" dirty="0">
                <a:solidFill>
                  <a:srgbClr val="0070C0"/>
                </a:solidFill>
                <a:latin typeface="Century Gothic" panose="020B0502020202020204" pitchFamily="34" charset="0"/>
              </a:rPr>
              <a:t>(Stop o itera)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k = k+1.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 la condizione di terminazione è soddisfatta allora fermati e restituisci l’ottimo candidato.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Viceversa vai allo Step 2.</a:t>
            </a:r>
          </a:p>
        </p:txBody>
      </p:sp>
    </p:spTree>
    <p:extLst>
      <p:ext uri="{BB962C8B-B14F-4D97-AF65-F5344CB8AC3E}">
        <p14:creationId xmlns:p14="http://schemas.microsoft.com/office/powerpoint/2010/main" val="2361940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D7645-3E34-83F8-0361-49F1DBE1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73766EA-9205-AE99-9ABE-826742123059}"/>
              </a:ext>
            </a:extLst>
          </p:cNvPr>
          <p:cNvSpPr/>
          <p:nvPr/>
        </p:nvSpPr>
        <p:spPr>
          <a:xfrm>
            <a:off x="5106389" y="1423686"/>
            <a:ext cx="6792386" cy="4879537"/>
          </a:xfrm>
          <a:prstGeom prst="roundRect">
            <a:avLst>
              <a:gd name="adj" fmla="val 1844"/>
            </a:avLst>
          </a:prstGeom>
          <a:solidFill>
            <a:srgbClr val="C5EAFB">
              <a:alpha val="552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6F4D91-09F3-1540-5620-C36B568B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35" y="266870"/>
            <a:ext cx="5458838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CE4027-BCD8-A6F9-73AD-4D7373424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414" y="1592433"/>
            <a:ext cx="6541203" cy="48241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b="1" dirty="0">
                <a:latin typeface="Century Gothic" panose="020B0502020202020204" pitchFamily="34" charset="0"/>
              </a:rPr>
              <a:t>Aggiunte: 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Mossa di Intensificazione: </a:t>
            </a:r>
            <a:r>
              <a:rPr lang="it-IT" sz="2000" dirty="0">
                <a:latin typeface="Century Gothic" panose="020B0502020202020204" pitchFamily="34" charset="0"/>
              </a:rPr>
              <a:t>se un percorso ha lunghezza ≤ </a:t>
            </a:r>
            <a:r>
              <a:rPr lang="it-IT" sz="2000" dirty="0" err="1">
                <a:latin typeface="Century Gothic" panose="020B0502020202020204" pitchFamily="34" charset="0"/>
              </a:rPr>
              <a:t>max_len</a:t>
            </a:r>
            <a:r>
              <a:rPr lang="it-IT" sz="2000" dirty="0">
                <a:latin typeface="Century Gothic" panose="020B0502020202020204" pitchFamily="34" charset="0"/>
              </a:rPr>
              <a:t> allora tenta di svuotarlo. Se non si riesce, non si apportano modifiche. Se un percorso viene svuotato, ci si ferma.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Mossa di diversificazione: </a:t>
            </a:r>
            <a:r>
              <a:rPr lang="it-IT" sz="2000" dirty="0">
                <a:latin typeface="Century Gothic" panose="020B0502020202020204" pitchFamily="34" charset="0"/>
              </a:rPr>
              <a:t>ogni 10 iterazioni (variabile) applica una perturbazione casuale. Ogni percorso viene perturbato con una probabilità </a:t>
            </a:r>
            <a:r>
              <a:rPr lang="it-IT" sz="2000" i="1" dirty="0" err="1">
                <a:latin typeface="Century Gothic" panose="020B0502020202020204" pitchFamily="34" charset="0"/>
              </a:rPr>
              <a:t>prob_perturbazione</a:t>
            </a:r>
            <a:r>
              <a:rPr lang="it-IT" sz="2000" dirty="0">
                <a:latin typeface="Century Gothic" panose="020B0502020202020204" pitchFamily="34" charset="0"/>
              </a:rPr>
              <a:t>, di default 0.5. Se il percorso viene perturbato si cercano di spostare i suoi nodi in altri percorsi. Se un percorso viene svuotato la procedura termina. La soluzione viene aggiornata a prescindere dal suo eventuale miglioramento o peggioramento.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46FB8D-5D5C-C7E3-5F63-A3A32AC4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10" t="17409" r="11653" b="17339"/>
          <a:stretch/>
        </p:blipFill>
        <p:spPr>
          <a:xfrm>
            <a:off x="598960" y="2026914"/>
            <a:ext cx="4149512" cy="229142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CA8B06-CB32-9A1E-42C5-7A6D91DA129C}"/>
              </a:ext>
            </a:extLst>
          </p:cNvPr>
          <p:cNvSpPr txBox="1"/>
          <p:nvPr/>
        </p:nvSpPr>
        <p:spPr>
          <a:xfrm>
            <a:off x="598958" y="4398873"/>
            <a:ext cx="4285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Mossa: </a:t>
            </a:r>
            <a:r>
              <a:rPr lang="it-IT" sz="2000" dirty="0">
                <a:latin typeface="Century Gothic" panose="020B0502020202020204" pitchFamily="34" charset="0"/>
              </a:rPr>
              <a:t>scambio di due nodi in un percorso.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C7CC70-7FEA-44D4-B4C6-62651CF1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39" t="25674" r="10367" b="23903"/>
          <a:stretch/>
        </p:blipFill>
        <p:spPr>
          <a:xfrm>
            <a:off x="544408" y="5295603"/>
            <a:ext cx="4149512" cy="10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67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332A3-08E0-1E04-328C-6B75F80B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267FB-BC3C-5EE1-6DEA-6D7CADF6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611" y="207447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(4)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F16C37-C873-F6D8-5614-B2D0F35EC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01" y="1825936"/>
            <a:ext cx="10272155" cy="4467986"/>
          </a:xfrm>
        </p:spPr>
        <p:txBody>
          <a:bodyPr anchor="t">
            <a:norm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Tabu applicata in </a:t>
            </a:r>
            <a:r>
              <a:rPr lang="it-IT" sz="2000" b="1" dirty="0">
                <a:latin typeface="Century Gothic" panose="020B0502020202020204" pitchFamily="34" charset="0"/>
              </a:rPr>
              <a:t>due versioni</a:t>
            </a:r>
            <a:r>
              <a:rPr lang="it-IT" sz="2000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‘Best </a:t>
            </a:r>
            <a:r>
              <a:rPr lang="it-IT" sz="2000" b="1" dirty="0" err="1">
                <a:latin typeface="Century Gothic" panose="020B0502020202020204" pitchFamily="34" charset="0"/>
              </a:rPr>
              <a:t>Improvement</a:t>
            </a:r>
            <a:r>
              <a:rPr lang="it-IT" sz="2000" b="1" dirty="0">
                <a:latin typeface="Century Gothic" panose="020B0502020202020204" pitchFamily="34" charset="0"/>
              </a:rPr>
              <a:t>’</a:t>
            </a:r>
            <a:r>
              <a:rPr lang="it-IT" sz="2000" dirty="0">
                <a:latin typeface="Century Gothic" panose="020B0502020202020204" pitchFamily="34" charset="0"/>
              </a:rPr>
              <a:t>: si trova la miglior soluzione dell’intorno diversa dalla corrente.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‘First </a:t>
            </a:r>
            <a:r>
              <a:rPr lang="it-IT" sz="2000" b="1" dirty="0" err="1">
                <a:latin typeface="Century Gothic" panose="020B0502020202020204" pitchFamily="34" charset="0"/>
              </a:rPr>
              <a:t>Improvement</a:t>
            </a:r>
            <a:r>
              <a:rPr lang="it-IT" sz="2000" b="1" dirty="0">
                <a:latin typeface="Century Gothic" panose="020B0502020202020204" pitchFamily="34" charset="0"/>
              </a:rPr>
              <a:t>’ </a:t>
            </a:r>
            <a:r>
              <a:rPr lang="it-IT" sz="2000" b="1" dirty="0" err="1">
                <a:latin typeface="Century Gothic" panose="020B0502020202020204" pitchFamily="34" charset="0"/>
              </a:rPr>
              <a:t>Adapted</a:t>
            </a:r>
            <a:r>
              <a:rPr lang="it-IT" sz="2000" dirty="0">
                <a:latin typeface="Century Gothic" panose="020B0502020202020204" pitchFamily="34" charset="0"/>
              </a:rPr>
              <a:t>: si seleziona la prima soluzione nell’intorno migliorativa di quella corrente, se esiste, altrimenti la migliore soluzione dell’intorno anche se peggiorativa.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Criteri di stop: </a:t>
            </a:r>
            <a:r>
              <a:rPr lang="it-IT" sz="2000" dirty="0">
                <a:latin typeface="Century Gothic" panose="020B0502020202020204" pitchFamily="34" charset="0"/>
              </a:rPr>
              <a:t>numero massimo di iterazioni senza miglioramento (stallo) e numero massimo di iterazioni.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Numero massimo di iterazioni senza miglioramento: 200.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Numero massimo di iterazioni: 700.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Dimensione della lista tabu: 20.</a:t>
            </a:r>
          </a:p>
        </p:txBody>
      </p:sp>
    </p:spTree>
    <p:extLst>
      <p:ext uri="{BB962C8B-B14F-4D97-AF65-F5344CB8AC3E}">
        <p14:creationId xmlns:p14="http://schemas.microsoft.com/office/powerpoint/2010/main" val="267298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F2968-A0EE-6F8C-3600-D0FEE63D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E35682-93E5-2870-8113-0C56A443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5612" cy="14148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B7726E-DE72-B872-1579-67646A6C0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407" y="1779988"/>
            <a:ext cx="2585484" cy="735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Variabili e costanti: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CEDC3ED-8653-5D9A-BD2B-37B2C3CAB189}"/>
              </a:ext>
            </a:extLst>
          </p:cNvPr>
          <p:cNvSpPr/>
          <p:nvPr/>
        </p:nvSpPr>
        <p:spPr>
          <a:xfrm>
            <a:off x="941408" y="2208394"/>
            <a:ext cx="9950370" cy="4433777"/>
          </a:xfrm>
          <a:prstGeom prst="roundRect">
            <a:avLst>
              <a:gd name="adj" fmla="val 7019"/>
            </a:avLst>
          </a:prstGeom>
          <a:solidFill>
            <a:schemeClr val="accent2">
              <a:lumMod val="20000"/>
              <a:lumOff val="80000"/>
              <a:alpha val="7034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9B7193-E66D-D52D-1DE4-9D748D03731D}"/>
                  </a:ext>
                </a:extLst>
              </p:cNvPr>
              <p:cNvSpPr txBox="1"/>
              <p:nvPr/>
            </p:nvSpPr>
            <p:spPr>
              <a:xfrm>
                <a:off x="1276173" y="2397514"/>
                <a:ext cx="10042002" cy="5572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it-IT" sz="2000" dirty="0"/>
                  <a:t>  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 dirty="0"/>
                  <a:t> = 1 se il bambino </a:t>
                </a:r>
                <a:r>
                  <a:rPr lang="it-IT" sz="2000" i="1" dirty="0"/>
                  <a:t>i</a:t>
                </a:r>
                <a:r>
                  <a:rPr lang="it-IT" sz="2000" dirty="0"/>
                  <a:t> appartiene al percorso </a:t>
                </a:r>
                <a:r>
                  <a:rPr lang="it-IT" sz="2000" dirty="0" err="1"/>
                  <a:t>p</a:t>
                </a:r>
                <a:endParaRPr lang="it-IT" sz="2000" i="1" dirty="0"/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it-IT" sz="2000" i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r>
                  <a:rPr lang="it-IT" sz="2000" dirty="0"/>
                  <a:t> = 1 se il percorso </a:t>
                </a:r>
                <a:r>
                  <a:rPr lang="it-IT" sz="2000" i="1" dirty="0" err="1"/>
                  <a:t>p</a:t>
                </a:r>
                <a:r>
                  <a:rPr lang="it-IT" sz="2000" dirty="0"/>
                  <a:t> parte dal bambino </a:t>
                </a:r>
                <a:r>
                  <a:rPr lang="it-IT" sz="2000" i="1" dirty="0"/>
                  <a:t>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𝑖𝑗𝑝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it-IT" sz="2000" i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𝑗𝑝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sz="2000" i="1" dirty="0"/>
                  <a:t> </a:t>
                </a:r>
                <a:r>
                  <a:rPr lang="it-IT" sz="2000" dirty="0"/>
                  <a:t>se l’arco </a:t>
                </a:r>
                <a:r>
                  <a:rPr lang="it-IT" sz="2000" i="1" dirty="0"/>
                  <a:t>(</a:t>
                </a:r>
                <a:r>
                  <a:rPr lang="it-IT" sz="2000" i="1" dirty="0" err="1"/>
                  <a:t>i,j</a:t>
                </a:r>
                <a:r>
                  <a:rPr lang="it-IT" sz="2000" i="1" dirty="0"/>
                  <a:t>) </a:t>
                </a:r>
                <a:r>
                  <a:rPr lang="it-IT" sz="2000" dirty="0"/>
                  <a:t>appartiene al percorso </a:t>
                </a:r>
                <a:r>
                  <a:rPr lang="it-IT" sz="2000" dirty="0" err="1"/>
                  <a:t>p</a:t>
                </a:r>
                <a:endParaRPr lang="it-IT" sz="2000" dirty="0"/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i="1" dirty="0"/>
                  <a:t>				</a:t>
                </a:r>
                <a:r>
                  <a:rPr lang="it-IT" sz="2000" dirty="0"/>
                  <a:t>distanza totale percorsa dal bambino</a:t>
                </a:r>
                <a:r>
                  <a:rPr lang="it-IT" sz="2000" i="1" dirty="0"/>
                  <a:t> 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i="1" dirty="0" err="1"/>
                  <a:t>P</a:t>
                </a:r>
                <a:r>
                  <a:rPr lang="it-IT" sz="2000" i="1" dirty="0"/>
                  <a:t>					</a:t>
                </a:r>
                <a:r>
                  <a:rPr lang="it-IT" sz="2000" dirty="0"/>
                  <a:t>insieme dei percorsi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/>
                  <a:t>B					insieme dei bambini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/>
                  <a:t>M				costante che prioritizza la minimizzazione dei percorsi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2000" dirty="0"/>
                  <a:t>				distanza tra nodo </a:t>
                </a:r>
                <a:r>
                  <a:rPr lang="it-IT" sz="2000" i="1" dirty="0"/>
                  <a:t>i</a:t>
                </a:r>
                <a:r>
                  <a:rPr lang="it-IT" sz="2000" dirty="0"/>
                  <a:t> e </a:t>
                </a:r>
                <a:r>
                  <a:rPr lang="it-IT" sz="2000" i="1" dirty="0" err="1"/>
                  <a:t>j</a:t>
                </a:r>
                <a:r>
                  <a:rPr lang="it-IT" sz="2000" dirty="0"/>
                  <a:t> (costo dell’arco </a:t>
                </a:r>
                <a:r>
                  <a:rPr lang="it-IT" sz="2000" i="1" dirty="0"/>
                  <a:t>(</a:t>
                </a:r>
                <a:r>
                  <a:rPr lang="it-IT" sz="2000" i="1" dirty="0" err="1"/>
                  <a:t>i,j</a:t>
                </a:r>
                <a:r>
                  <a:rPr lang="it-IT" sz="2000" i="1" dirty="0"/>
                  <a:t>)</a:t>
                </a:r>
                <a:r>
                  <a:rPr lang="it-IT" sz="2000" dirty="0"/>
                  <a:t>)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i="1" dirty="0" err="1"/>
                  <a:t>δ</a:t>
                </a:r>
                <a:r>
                  <a:rPr lang="it-IT" sz="2000" i="1" dirty="0"/>
                  <a:t>					</a:t>
                </a:r>
                <a:r>
                  <a:rPr lang="it-IT" sz="2000" dirty="0"/>
                  <a:t>Fattore che determina la distanza massima percorribile            					da ogni bambino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2000" dirty="0"/>
              </a:p>
              <a:p>
                <a:pPr marL="285750" indent="-285750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200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20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9B7193-E66D-D52D-1DE4-9D748D03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73" y="2397514"/>
                <a:ext cx="10042002" cy="5572551"/>
              </a:xfrm>
              <a:prstGeom prst="rect">
                <a:avLst/>
              </a:prstGeom>
              <a:blipFill>
                <a:blip r:embed="rId3"/>
                <a:stretch>
                  <a:fillRect l="-1389" t="-15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771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8D236-23DF-6625-912A-2F2F0B8F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FDB8E-6460-5158-714C-A6722B8C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: Istanza Media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5D00FD3-7917-88F9-0F44-A46EA60DE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7A428E8-EF52-ADEB-471E-AEB0FDC2A10E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219838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D06C3-4CE9-D8BA-B3BD-48D43BD1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7C973-B8C5-8C15-8A83-2E70AE28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D7ECC0-520D-8B80-4544-E34C69DA7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AFCCEA-EA0C-AE65-527A-1D11C9B319D5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159681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A4601-395C-F9D4-19A2-54D8C878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9B95B8-9CEC-0948-EC7E-2C1EB552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D12A44C-00FA-9FAB-1516-F414FA621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95DAAB-7031-C930-CC9C-D8E638D1F464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3315506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0BA5-0A61-28B6-5DE7-DD98A515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1BC320-7C03-F987-D66E-63856D8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C018B13-19ED-144F-7703-D96F2F7D4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CD2785-DE3E-BD2A-A677-000A53CCD49B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3866342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4B9DE-B18D-396A-E76E-02D5EEF1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A21655B-2808-13F8-F306-AD8F2095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725" y="2008461"/>
            <a:ext cx="6096000" cy="4547463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8AFC5D3E-B8FF-5500-8CA1-D45BA8B7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970437"/>
            <a:ext cx="6096000" cy="45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63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B2713-8E03-2388-BCDB-89F26428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E84ECA-9E22-BA0D-83C1-4BABD72A3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58" y="1947553"/>
            <a:ext cx="11269683" cy="4545322"/>
          </a:xfrm>
        </p:spPr>
        <p:txBody>
          <a:bodyPr>
            <a:normAutofit/>
          </a:bodyPr>
          <a:lstStyle/>
          <a:p>
            <a:r>
              <a:rPr lang="it-IT" sz="2000" dirty="0"/>
              <a:t>Miglioramento della </a:t>
            </a:r>
            <a:r>
              <a:rPr lang="it-IT" sz="2000" i="1" dirty="0" err="1"/>
              <a:t>MultiStartLocalSearch</a:t>
            </a:r>
            <a:r>
              <a:rPr lang="it-IT" sz="2000" dirty="0"/>
              <a:t>.</a:t>
            </a:r>
          </a:p>
          <a:p>
            <a:r>
              <a:rPr lang="it-IT" sz="2000" dirty="0"/>
              <a:t>Idea: esplorare in modo casuale l’insieme degli ottimi locali.</a:t>
            </a:r>
          </a:p>
          <a:p>
            <a:r>
              <a:rPr lang="it-IT" sz="2000" dirty="0"/>
              <a:t>Algoritmo iterativo che parte da una soluzione ammissibile e vi applica una </a:t>
            </a:r>
            <a:r>
              <a:rPr lang="it-IT" sz="2000" b="1" dirty="0"/>
              <a:t>Local </a:t>
            </a:r>
            <a:r>
              <a:rPr lang="it-IT" sz="2000" b="1" dirty="0" err="1"/>
              <a:t>Search</a:t>
            </a:r>
            <a:r>
              <a:rPr lang="it-IT" sz="2000" dirty="0"/>
              <a:t>, raggiungendo un ottimo locale. Successivamente, finché non sono soddisfatte le condizioni di terminazione:</a:t>
            </a:r>
          </a:p>
          <a:p>
            <a:pPr lvl="1"/>
            <a:r>
              <a:rPr lang="it-IT" sz="2000" dirty="0"/>
              <a:t>Perturba l’ottimo locale trovato tramite una </a:t>
            </a:r>
            <a:r>
              <a:rPr lang="it-IT" sz="2000" b="1" dirty="0"/>
              <a:t>mossa di diversificazione</a:t>
            </a:r>
            <a:r>
              <a:rPr lang="it-IT" sz="2000" dirty="0"/>
              <a:t>.</a:t>
            </a:r>
          </a:p>
          <a:p>
            <a:pPr lvl="1"/>
            <a:r>
              <a:rPr lang="it-IT" sz="2000" dirty="0"/>
              <a:t>Applica una Local </a:t>
            </a:r>
            <a:r>
              <a:rPr lang="it-IT" sz="2000" dirty="0" err="1"/>
              <a:t>Search</a:t>
            </a:r>
            <a:r>
              <a:rPr lang="it-IT" sz="2000" dirty="0"/>
              <a:t> alla soluzione perturbata.</a:t>
            </a:r>
          </a:p>
          <a:p>
            <a:pPr lvl="1"/>
            <a:r>
              <a:rPr lang="it-IT" sz="2000" dirty="0"/>
              <a:t>Determina se accettare o meno la nuova soluzione (diversi criteri possibili, es. accettazione solo in caso di miglioramento, criterio probabilistico (</a:t>
            </a:r>
            <a:r>
              <a:rPr lang="it-IT" sz="2000" dirty="0" err="1"/>
              <a:t>Simulated</a:t>
            </a:r>
            <a:r>
              <a:rPr lang="it-IT" sz="2000" dirty="0"/>
              <a:t> </a:t>
            </a:r>
            <a:r>
              <a:rPr lang="it-IT" sz="2000" dirty="0" err="1"/>
              <a:t>Annealing</a:t>
            </a:r>
            <a:r>
              <a:rPr lang="it-IT" sz="2000" dirty="0"/>
              <a:t>)…).</a:t>
            </a:r>
          </a:p>
          <a:p>
            <a:r>
              <a:rPr lang="it-IT" sz="2000" dirty="0"/>
              <a:t>Restituisce l’ottimo candidato.</a:t>
            </a:r>
          </a:p>
          <a:p>
            <a:r>
              <a:rPr lang="it-IT" sz="2000" dirty="0"/>
              <a:t>Come black box che può incapsulare una qualsiasi Local </a:t>
            </a:r>
            <a:r>
              <a:rPr lang="it-IT" sz="2000" dirty="0" err="1"/>
              <a:t>Search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9577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B1F0E-4FD7-18EF-8143-8A2292AC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C4251EE-5174-D948-A4B5-B4DD39057150}"/>
              </a:ext>
            </a:extLst>
          </p:cNvPr>
          <p:cNvSpPr/>
          <p:nvPr/>
        </p:nvSpPr>
        <p:spPr>
          <a:xfrm>
            <a:off x="324091" y="2294795"/>
            <a:ext cx="11574684" cy="3411525"/>
          </a:xfrm>
          <a:prstGeom prst="roundRect">
            <a:avLst>
              <a:gd name="adj" fmla="val 1844"/>
            </a:avLst>
          </a:prstGeom>
          <a:solidFill>
            <a:srgbClr val="C5EAFB">
              <a:alpha val="552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FF60C0F-3375-2BDC-9D37-AC5218AB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F378BE-4860-8056-254B-4EB677E7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58" y="2499028"/>
            <a:ext cx="11269683" cy="4331525"/>
          </a:xfrm>
        </p:spPr>
        <p:txBody>
          <a:bodyPr>
            <a:normAutofit/>
          </a:bodyPr>
          <a:lstStyle/>
          <a:p>
            <a:r>
              <a:rPr lang="it-IT" sz="2000" dirty="0"/>
              <a:t>Mossa di diversificazione: idealmente non ottenibile iterando più volte la mossa usata nella Local </a:t>
            </a:r>
            <a:r>
              <a:rPr lang="it-IT" sz="2000" dirty="0" err="1"/>
              <a:t>Search</a:t>
            </a:r>
            <a:r>
              <a:rPr lang="it-IT" sz="2000" dirty="0"/>
              <a:t>.</a:t>
            </a:r>
          </a:p>
          <a:p>
            <a:r>
              <a:rPr lang="it-IT" sz="2000" dirty="0"/>
              <a:t>Può essere vista come un </a:t>
            </a:r>
            <a:r>
              <a:rPr lang="it-IT" sz="2000" b="1" dirty="0" err="1"/>
              <a:t>Simulated</a:t>
            </a:r>
            <a:r>
              <a:rPr lang="it-IT" sz="2000" b="1" dirty="0"/>
              <a:t> </a:t>
            </a:r>
            <a:r>
              <a:rPr lang="it-IT" sz="2000" b="1" dirty="0" err="1"/>
              <a:t>Annealing</a:t>
            </a:r>
            <a:r>
              <a:rPr lang="it-IT" sz="2000" b="1" dirty="0"/>
              <a:t> con un ulteriore passo di miglioramento</a:t>
            </a:r>
            <a:r>
              <a:rPr lang="it-IT" sz="2000" dirty="0"/>
              <a:t>.</a:t>
            </a:r>
            <a:endParaRPr lang="it-IT" sz="2000" b="1" dirty="0"/>
          </a:p>
          <a:p>
            <a:r>
              <a:rPr lang="it-IT" sz="2000" dirty="0"/>
              <a:t>Somiglianze anche con </a:t>
            </a:r>
            <a:r>
              <a:rPr lang="it-IT" sz="2000" i="1" dirty="0" err="1"/>
              <a:t>Variable</a:t>
            </a:r>
            <a:r>
              <a:rPr lang="it-IT" sz="2000" i="1" dirty="0"/>
              <a:t> </a:t>
            </a:r>
            <a:r>
              <a:rPr lang="it-IT" sz="2000" i="1" dirty="0" err="1"/>
              <a:t>Neighbourhood</a:t>
            </a:r>
            <a:r>
              <a:rPr lang="it-IT" sz="2000" i="1" dirty="0"/>
              <a:t> </a:t>
            </a:r>
            <a:r>
              <a:rPr lang="it-IT" sz="2000" i="1" dirty="0" err="1"/>
              <a:t>Search</a:t>
            </a:r>
            <a:r>
              <a:rPr lang="it-IT" sz="2000" i="1" dirty="0"/>
              <a:t> (VNS)</a:t>
            </a:r>
            <a:r>
              <a:rPr lang="it-IT" sz="2000" dirty="0"/>
              <a:t> nell’uso di intorni diversi.</a:t>
            </a:r>
          </a:p>
          <a:p>
            <a:r>
              <a:rPr lang="it-IT" sz="2000" dirty="0"/>
              <a:t>Vi sono analogie anche con una versione ibridizzata degli </a:t>
            </a:r>
            <a:r>
              <a:rPr lang="it-IT" sz="2000" i="1" dirty="0"/>
              <a:t>Algoritmi Geneti</a:t>
            </a:r>
            <a:r>
              <a:rPr lang="it-IT" sz="2000" dirty="0"/>
              <a:t>ci, in cui la popolazione è formata da un singolo elemento. Non si applica quindi il crossover, ma solamente la mutazione, che viene considerata analoga alla mossa di perturbazione dell’</a:t>
            </a:r>
            <a:r>
              <a:rPr lang="it-IT" sz="2000" dirty="0" err="1"/>
              <a:t>Iterated</a:t>
            </a:r>
            <a:r>
              <a:rPr lang="it-IT" sz="2000" dirty="0"/>
              <a:t> Local </a:t>
            </a:r>
            <a:r>
              <a:rPr lang="it-IT" sz="2000" dirty="0" err="1"/>
              <a:t>Search</a:t>
            </a:r>
            <a:r>
              <a:rPr lang="it-IT" sz="2000" dirty="0"/>
              <a:t>. Segue una fase di intensificazione (Local </a:t>
            </a:r>
            <a:r>
              <a:rPr lang="it-IT" sz="2000" dirty="0" err="1"/>
              <a:t>Search</a:t>
            </a:r>
            <a:r>
              <a:rPr lang="it-IT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6598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BCEF-DB32-4ACC-EA2C-81D092C24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54138C-DA64-BF36-C6E0-70B691E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4B93B-115A-992C-87D9-D3DCF03C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6" y="1781299"/>
            <a:ext cx="4876796" cy="4711576"/>
          </a:xfrm>
        </p:spPr>
        <p:txBody>
          <a:bodyPr>
            <a:normAutofit/>
          </a:bodyPr>
          <a:lstStyle/>
          <a:p>
            <a:r>
              <a:rPr lang="it-IT" sz="2000" dirty="0"/>
              <a:t>Criterio di accettazione della soluzione perturbata: criterio probabilistico del </a:t>
            </a:r>
            <a:r>
              <a:rPr lang="it-IT" sz="2000" dirty="0" err="1"/>
              <a:t>Simulated</a:t>
            </a:r>
            <a:r>
              <a:rPr lang="it-IT" sz="2000" dirty="0"/>
              <a:t> </a:t>
            </a:r>
            <a:r>
              <a:rPr lang="it-IT" sz="2000" dirty="0" err="1"/>
              <a:t>Annealing</a:t>
            </a:r>
            <a:r>
              <a:rPr lang="it-IT" sz="2000" dirty="0"/>
              <a:t>.</a:t>
            </a:r>
          </a:p>
          <a:p>
            <a:r>
              <a:rPr lang="it-IT" sz="2000" b="1" dirty="0"/>
              <a:t>Parametri scelti:</a:t>
            </a:r>
          </a:p>
          <a:p>
            <a:pPr lvl="1"/>
            <a:r>
              <a:rPr lang="it-IT" sz="2000" dirty="0"/>
              <a:t>Temperatura iniziale, T = 160.</a:t>
            </a:r>
          </a:p>
          <a:p>
            <a:pPr lvl="1"/>
            <a:r>
              <a:rPr lang="it-IT" sz="2000" dirty="0"/>
              <a:t>Fattore di raffreddamento, </a:t>
            </a:r>
            <a:r>
              <a:rPr lang="it-IT" sz="2000" dirty="0" err="1"/>
              <a:t>ɑ</a:t>
            </a:r>
            <a:r>
              <a:rPr lang="it-IT" sz="2000" dirty="0"/>
              <a:t>=0.6.</a:t>
            </a:r>
          </a:p>
          <a:p>
            <a:pPr lvl="1"/>
            <a:r>
              <a:rPr lang="it-IT" sz="2000" dirty="0"/>
              <a:t>Condizione di equilibrio: 10 iterazioni.</a:t>
            </a:r>
          </a:p>
          <a:p>
            <a:pPr lvl="1"/>
            <a:r>
              <a:rPr lang="it-IT" sz="2000" dirty="0"/>
              <a:t>Condizioni di stop: temperatura </a:t>
            </a:r>
            <a:r>
              <a:rPr lang="it-IT" sz="2000" dirty="0" err="1"/>
              <a:t>frozen</a:t>
            </a:r>
            <a:r>
              <a:rPr lang="it-IT" sz="2000" dirty="0"/>
              <a:t>, </a:t>
            </a:r>
            <a:r>
              <a:rPr lang="it-IT" sz="2000" dirty="0" err="1"/>
              <a:t>T_frozen</a:t>
            </a:r>
            <a:r>
              <a:rPr lang="it-IT" sz="2000" dirty="0"/>
              <a:t> = 1.</a:t>
            </a:r>
          </a:p>
          <a:p>
            <a:pPr>
              <a:lnSpc>
                <a:spcPct val="120000"/>
              </a:lnSpc>
            </a:pPr>
            <a:endParaRPr lang="it-IT" sz="20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EB9400-31B5-8C8D-49CF-F4493C917499}"/>
              </a:ext>
            </a:extLst>
          </p:cNvPr>
          <p:cNvSpPr/>
          <p:nvPr/>
        </p:nvSpPr>
        <p:spPr>
          <a:xfrm>
            <a:off x="5043052" y="1327882"/>
            <a:ext cx="6982692" cy="51649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rgbClr val="0070C0"/>
                </a:solidFill>
              </a:rPr>
              <a:t>Template </a:t>
            </a:r>
            <a:r>
              <a:rPr lang="it-IT" sz="1600" b="1" dirty="0" err="1">
                <a:solidFill>
                  <a:srgbClr val="0070C0"/>
                </a:solidFill>
              </a:rPr>
              <a:t>Simulated</a:t>
            </a:r>
            <a:r>
              <a:rPr lang="it-IT" sz="1600" b="1" dirty="0">
                <a:solidFill>
                  <a:srgbClr val="0070C0"/>
                </a:solidFill>
              </a:rPr>
              <a:t> </a:t>
            </a:r>
            <a:r>
              <a:rPr lang="it-IT" sz="1600" b="1" dirty="0" err="1">
                <a:solidFill>
                  <a:srgbClr val="0070C0"/>
                </a:solidFill>
              </a:rPr>
              <a:t>Annealing</a:t>
            </a:r>
            <a:r>
              <a:rPr lang="it-IT" sz="1600" b="1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</a:rPr>
              <a:t>A partire da una temperatura iniziale e da una soluzione di partenza: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</a:rPr>
              <a:t>Finché la temperatura T non ha raggiunto la condizione di stop:</a:t>
            </a:r>
          </a:p>
          <a:p>
            <a:pPr lvl="1"/>
            <a:r>
              <a:rPr lang="it-IT" sz="1600" dirty="0">
                <a:solidFill>
                  <a:srgbClr val="0070C0"/>
                </a:solidFill>
              </a:rPr>
              <a:t>Finché non si è raggiunto lo stato di equilibrio per quella temperatura: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&gt; Si effettua un campionamento casuale ottenendo la 				soluzione </a:t>
            </a:r>
            <a:r>
              <a:rPr lang="it-IT" sz="1600" dirty="0" err="1">
                <a:solidFill>
                  <a:srgbClr val="0070C0"/>
                </a:solidFill>
              </a:rPr>
              <a:t>next</a:t>
            </a:r>
            <a:endParaRPr lang="it-IT" sz="1600" dirty="0">
              <a:solidFill>
                <a:srgbClr val="0070C0"/>
              </a:solidFill>
            </a:endParaRPr>
          </a:p>
          <a:p>
            <a:r>
              <a:rPr lang="it-IT" sz="1600" dirty="0">
                <a:solidFill>
                  <a:srgbClr val="0070C0"/>
                </a:solidFill>
              </a:rPr>
              <a:t>		&gt; Si calcola ΔE come </a:t>
            </a:r>
            <a:r>
              <a:rPr lang="it-IT" sz="1600" dirty="0" err="1">
                <a:solidFill>
                  <a:srgbClr val="0070C0"/>
                </a:solidFill>
              </a:rPr>
              <a:t>f</a:t>
            </a:r>
            <a:r>
              <a:rPr lang="it-IT" sz="1600" dirty="0">
                <a:solidFill>
                  <a:srgbClr val="0070C0"/>
                </a:solidFill>
              </a:rPr>
              <a:t>(</a:t>
            </a:r>
            <a:r>
              <a:rPr lang="it-IT" sz="1600" dirty="0" err="1">
                <a:solidFill>
                  <a:srgbClr val="0070C0"/>
                </a:solidFill>
              </a:rPr>
              <a:t>next</a:t>
            </a:r>
            <a:r>
              <a:rPr lang="it-IT" sz="1600" dirty="0">
                <a:solidFill>
                  <a:srgbClr val="0070C0"/>
                </a:solidFill>
              </a:rPr>
              <a:t>) – </a:t>
            </a:r>
            <a:r>
              <a:rPr lang="it-IT" sz="1600" dirty="0" err="1">
                <a:solidFill>
                  <a:srgbClr val="0070C0"/>
                </a:solidFill>
              </a:rPr>
              <a:t>f</a:t>
            </a:r>
            <a:r>
              <a:rPr lang="it-IT" sz="1600" dirty="0">
                <a:solidFill>
                  <a:srgbClr val="0070C0"/>
                </a:solidFill>
              </a:rPr>
              <a:t>(</a:t>
            </a:r>
            <a:r>
              <a:rPr lang="it-IT" sz="1600" dirty="0" err="1">
                <a:solidFill>
                  <a:srgbClr val="0070C0"/>
                </a:solidFill>
              </a:rPr>
              <a:t>current</a:t>
            </a:r>
            <a:r>
              <a:rPr lang="it-IT" sz="1600" dirty="0">
                <a:solidFill>
                  <a:srgbClr val="0070C0"/>
                </a:solidFill>
              </a:rPr>
              <a:t>)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&gt; Se ΔE &lt; 0 si accetta la nuova soluzione: </a:t>
            </a:r>
            <a:r>
              <a:rPr lang="it-IT" sz="1600" dirty="0" err="1">
                <a:solidFill>
                  <a:srgbClr val="0070C0"/>
                </a:solidFill>
              </a:rPr>
              <a:t>current</a:t>
            </a:r>
            <a:r>
              <a:rPr lang="it-IT" sz="1600" dirty="0">
                <a:solidFill>
                  <a:srgbClr val="0070C0"/>
                </a:solidFill>
              </a:rPr>
              <a:t> = </a:t>
            </a:r>
            <a:r>
              <a:rPr lang="it-IT" sz="1600" dirty="0" err="1">
                <a:solidFill>
                  <a:srgbClr val="0070C0"/>
                </a:solidFill>
              </a:rPr>
              <a:t>next</a:t>
            </a:r>
            <a:r>
              <a:rPr lang="it-IT" sz="1600" dirty="0">
                <a:solidFill>
                  <a:srgbClr val="0070C0"/>
                </a:solidFill>
              </a:rPr>
              <a:t>, se 			</a:t>
            </a:r>
            <a:r>
              <a:rPr lang="it-IT" sz="1600" dirty="0" err="1">
                <a:solidFill>
                  <a:srgbClr val="0070C0"/>
                </a:solidFill>
              </a:rPr>
              <a:t>current</a:t>
            </a:r>
            <a:r>
              <a:rPr lang="it-IT" sz="1600" dirty="0">
                <a:solidFill>
                  <a:srgbClr val="0070C0"/>
                </a:solidFill>
              </a:rPr>
              <a:t> è la migliore trovata si aggiorna anche l’ottimo 			candidato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&gt; Se ΔE ≥ 0 allora si sceglie casualmente un numero </a:t>
            </a:r>
            <a:r>
              <a:rPr lang="it-IT" sz="1600" dirty="0" err="1">
                <a:solidFill>
                  <a:srgbClr val="0070C0"/>
                </a:solidFill>
              </a:rPr>
              <a:t>r</a:t>
            </a:r>
            <a:r>
              <a:rPr lang="it-IT" sz="1600" dirty="0">
                <a:solidFill>
                  <a:srgbClr val="0070C0"/>
                </a:solidFill>
              </a:rPr>
              <a:t> 				tra [0,1]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	-&gt; Se </a:t>
            </a:r>
            <a:r>
              <a:rPr lang="it-IT" sz="1600" dirty="0" err="1">
                <a:solidFill>
                  <a:srgbClr val="0070C0"/>
                </a:solidFill>
              </a:rPr>
              <a:t>r</a:t>
            </a:r>
            <a:r>
              <a:rPr lang="it-IT" sz="1600" dirty="0">
                <a:solidFill>
                  <a:srgbClr val="0070C0"/>
                </a:solidFill>
              </a:rPr>
              <a:t> &lt; e</a:t>
            </a:r>
            <a:r>
              <a:rPr lang="it-IT" sz="1600" baseline="30000" dirty="0">
                <a:solidFill>
                  <a:srgbClr val="0070C0"/>
                </a:solidFill>
              </a:rPr>
              <a:t>(- ΔE/T) </a:t>
            </a:r>
            <a:r>
              <a:rPr lang="it-IT" sz="1600" dirty="0">
                <a:solidFill>
                  <a:srgbClr val="0070C0"/>
                </a:solidFill>
              </a:rPr>
              <a:t>si accetta la nuova soluzione, altrimenti 			la si scarta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T = T * </a:t>
            </a:r>
            <a:r>
              <a:rPr lang="it-IT" sz="1600" dirty="0" err="1">
                <a:solidFill>
                  <a:srgbClr val="0070C0"/>
                </a:solidFill>
              </a:rPr>
              <a:t>ɑ</a:t>
            </a:r>
            <a:endParaRPr lang="it-IT" sz="1600" dirty="0">
              <a:solidFill>
                <a:srgbClr val="0070C0"/>
              </a:solidFill>
            </a:endParaRPr>
          </a:p>
          <a:p>
            <a:r>
              <a:rPr lang="it-IT" sz="1600" dirty="0">
                <a:solidFill>
                  <a:srgbClr val="0070C0"/>
                </a:solidFill>
              </a:rPr>
              <a:t>Return ottimo candidato</a:t>
            </a:r>
          </a:p>
        </p:txBody>
      </p:sp>
    </p:spTree>
    <p:extLst>
      <p:ext uri="{BB962C8B-B14F-4D97-AF65-F5344CB8AC3E}">
        <p14:creationId xmlns:p14="http://schemas.microsoft.com/office/powerpoint/2010/main" val="2688465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5EAFB">
            <a:alpha val="74809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1B322-BF9D-45A7-7DAD-A81F94102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ADBB9-8363-34EB-EF12-BCF2167D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352" y="0"/>
            <a:ext cx="10364451" cy="1596177"/>
          </a:xfrm>
        </p:spPr>
        <p:txBody>
          <a:bodyPr>
            <a:normAutofit/>
          </a:bodyPr>
          <a:lstStyle/>
          <a:p>
            <a:r>
              <a:rPr lang="it-IT" sz="4400" b="1" i="1" cap="none" dirty="0" err="1">
                <a:latin typeface="Optima" panose="02000503060000020004" pitchFamily="2" charset="0"/>
              </a:rPr>
              <a:t>Iterated</a:t>
            </a:r>
            <a:r>
              <a:rPr lang="it-IT" sz="4400" b="1" i="1" cap="none" dirty="0">
                <a:latin typeface="Optima" panose="02000503060000020004" pitchFamily="2" charset="0"/>
              </a:rPr>
              <a:t> Local </a:t>
            </a:r>
            <a:r>
              <a:rPr lang="it-IT" sz="4400" b="1" i="1" cap="none" dirty="0" err="1">
                <a:latin typeface="Optima" panose="02000503060000020004" pitchFamily="2" charset="0"/>
              </a:rPr>
              <a:t>Search</a:t>
            </a:r>
            <a:r>
              <a:rPr lang="it-IT" sz="4400" b="1" i="1" cap="none" dirty="0">
                <a:latin typeface="Optima" panose="02000503060000020004" pitchFamily="2" charset="0"/>
              </a:rPr>
              <a:t> (4)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0830B4-847F-A02D-6A68-D119E5FD9E45}"/>
              </a:ext>
            </a:extLst>
          </p:cNvPr>
          <p:cNvSpPr/>
          <p:nvPr/>
        </p:nvSpPr>
        <p:spPr>
          <a:xfrm>
            <a:off x="237507" y="1261642"/>
            <a:ext cx="11716986" cy="5397488"/>
          </a:xfrm>
          <a:prstGeom prst="rect">
            <a:avLst/>
          </a:prstGeom>
          <a:solidFill>
            <a:schemeClr val="bg1"/>
          </a:solidFill>
          <a:ln w="28575">
            <a:solidFill>
              <a:srgbClr val="003D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00"/>
              </a:spcBef>
            </a:pPr>
            <a:r>
              <a:rPr lang="it-IT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Template </a:t>
            </a:r>
            <a:r>
              <a:rPr lang="it-IT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Iterated</a:t>
            </a:r>
            <a:r>
              <a:rPr lang="it-IT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Local </a:t>
            </a:r>
            <a:r>
              <a:rPr lang="it-IT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Search</a:t>
            </a:r>
            <a:r>
              <a:rPr lang="it-IT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A partire da una soluzione iniziale ammissibile si applica la Local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Search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Data una temperatura iniziale: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Finché T &gt;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T_frozen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lvl="1"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Finché non si è raggiunto lo stato di equilibrio per quella temperatura: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Si effettua una perturbazione casuale della soluzione corrente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Si applica la Local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Search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alla soluzione perturbata, ottenendo una soluzione new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Si calcola ΔE come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(new) –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(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current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Se ΔE &lt; 0 si accetta la nuova soluzione: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current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= new, se new è la migliore trovata si 			aggiorna anche l’ottimo candidato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Se ΔE ≥ 0 allora si sceglie casualmente un numero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tra [0,1]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	-&gt; Se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&lt; e</a:t>
            </a:r>
            <a:r>
              <a:rPr lang="it-IT" sz="20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(- ΔE/T) 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si accetta la nuova soluzione (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current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= new), altrimenti si applica 					una nuova perturbazione alla soluzione corrente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T = T *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ɑ</a:t>
            </a:r>
            <a:endParaRPr lang="it-IT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Return ottimo candidato</a:t>
            </a:r>
          </a:p>
        </p:txBody>
      </p:sp>
    </p:spTree>
    <p:extLst>
      <p:ext uri="{BB962C8B-B14F-4D97-AF65-F5344CB8AC3E}">
        <p14:creationId xmlns:p14="http://schemas.microsoft.com/office/powerpoint/2010/main" val="280485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0BA91DB-F57E-174C-E9F7-2040CBF9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4" t="4117" r="4774" b="3530"/>
          <a:stretch/>
        </p:blipFill>
        <p:spPr>
          <a:xfrm>
            <a:off x="416858" y="42889"/>
            <a:ext cx="5266880" cy="68151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9640ED3-1F37-B629-AE74-0072AB4E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30" t="14682" r="5677" b="5168"/>
          <a:stretch/>
        </p:blipFill>
        <p:spPr>
          <a:xfrm>
            <a:off x="5972710" y="1297111"/>
            <a:ext cx="5599416" cy="549667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B03BA03-F100-AFF3-90B0-5180A478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41" y="0"/>
            <a:ext cx="10364451" cy="1596177"/>
          </a:xfrm>
        </p:spPr>
        <p:txBody>
          <a:bodyPr>
            <a:normAutofit/>
          </a:bodyPr>
          <a:lstStyle/>
          <a:p>
            <a:r>
              <a:rPr lang="it-IT" sz="4400" b="1" cap="none" dirty="0" err="1">
                <a:latin typeface="Optima" panose="02000503060000020004" pitchFamily="2" charset="0"/>
              </a:rPr>
              <a:t>Iterated</a:t>
            </a:r>
            <a:r>
              <a:rPr lang="it-IT" sz="4400" b="1" cap="none" dirty="0">
                <a:latin typeface="Optima" panose="02000503060000020004" pitchFamily="2" charset="0"/>
              </a:rPr>
              <a:t> Local </a:t>
            </a:r>
            <a:r>
              <a:rPr lang="it-IT" sz="4400" b="1" cap="none" dirty="0" err="1">
                <a:latin typeface="Optima" panose="02000503060000020004" pitchFamily="2" charset="0"/>
              </a:rPr>
              <a:t>Search</a:t>
            </a:r>
            <a:r>
              <a:rPr lang="it-IT" sz="4400" b="1" cap="none" dirty="0">
                <a:latin typeface="Optima" panose="02000503060000020004" pitchFamily="2" charset="0"/>
              </a:rPr>
              <a:t> (5)</a:t>
            </a:r>
          </a:p>
        </p:txBody>
      </p:sp>
    </p:spTree>
    <p:extLst>
      <p:ext uri="{BB962C8B-B14F-4D97-AF65-F5344CB8AC3E}">
        <p14:creationId xmlns:p14="http://schemas.microsoft.com/office/powerpoint/2010/main" val="133247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38113-755F-72A7-AB2D-C73E87807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60FC2-7CB7-D7C6-4D48-64BDA20B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25F955-74BF-2C48-35C6-B6BBDF8D0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60" y="2588062"/>
                <a:ext cx="10411715" cy="28558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/>
                  <a:t>G(V, E) completo, pesato e non orientato.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∪′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𝑆𝑐𝑢𝑜𝑙𝑎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it-IT" sz="2000" dirty="0"/>
                  <a:t>. </a:t>
                </a:r>
              </a:p>
              <a:p>
                <a:pPr marL="0" indent="0">
                  <a:buNone/>
                </a:pPr>
                <a:r>
                  <a:rPr lang="it-IT" sz="2000" dirty="0"/>
                  <a:t>Assunzione: ogni arco </a:t>
                </a:r>
                <a:r>
                  <a:rPr lang="it-IT" sz="2000" i="1" dirty="0"/>
                  <a:t>(</a:t>
                </a:r>
                <a:r>
                  <a:rPr lang="it-IT" sz="2000" i="1" dirty="0" err="1"/>
                  <a:t>i,j</a:t>
                </a:r>
                <a:r>
                  <a:rPr lang="it-IT" sz="2000" i="1" dirty="0"/>
                  <a:t>) ha un peso </a:t>
                </a:r>
                <a:r>
                  <a:rPr lang="it-IT" sz="2000" i="1" dirty="0" err="1"/>
                  <a:t>d</a:t>
                </a:r>
                <a:r>
                  <a:rPr lang="it-IT" sz="2000" i="1" baseline="-25000" dirty="0" err="1"/>
                  <a:t>ij</a:t>
                </a:r>
                <a:r>
                  <a:rPr lang="it-IT" sz="2000" dirty="0"/>
                  <a:t> che indica la distanza minima per andare da </a:t>
                </a:r>
                <a:r>
                  <a:rPr lang="it-IT" sz="2000" i="1" dirty="0"/>
                  <a:t>i </a:t>
                </a:r>
                <a:r>
                  <a:rPr lang="it-IT" sz="2000" dirty="0"/>
                  <a:t>a </a:t>
                </a:r>
                <a:r>
                  <a:rPr lang="it-IT" sz="2000" i="1" dirty="0" err="1"/>
                  <a:t>j</a:t>
                </a:r>
                <a:r>
                  <a:rPr lang="it-IT" sz="2000" dirty="0"/>
                  <a:t> e viceversa (valgono le disuguaglianze triangolari).</a:t>
                </a:r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r>
                  <a:rPr lang="it-IT" sz="2000" dirty="0"/>
                  <a:t>Funzione obiettivo (gerarchica):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it-IT" sz="2000" b="0" i="1" dirty="0">
                    <a:solidFill>
                      <a:srgbClr val="003DB9"/>
                    </a:solidFill>
                    <a:latin typeface="Cambria Math" panose="02040503050406030204" pitchFamily="18" charset="0"/>
                  </a:rPr>
                  <a:t>Minimizzare il numero dei percorsi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it-IT" sz="20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Minimizzare la somma delle distanze dei percorsi</a:t>
                </a:r>
                <a:endParaRPr lang="it-IT" sz="20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25F955-74BF-2C48-35C6-B6BBDF8D0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60" y="2588062"/>
                <a:ext cx="10411715" cy="2855808"/>
              </a:xfrm>
              <a:blipFill>
                <a:blip r:embed="rId2"/>
                <a:stretch>
                  <a:fillRect l="-609" t="-1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BDB8B34-F234-0721-F6A0-807277C9EFC2}"/>
                  </a:ext>
                </a:extLst>
              </p:cNvPr>
              <p:cNvSpPr txBox="1"/>
              <p:nvPr/>
            </p:nvSpPr>
            <p:spPr>
              <a:xfrm>
                <a:off x="7051816" y="4438520"/>
                <a:ext cx="4923692" cy="1151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sz="2000" b="0" i="1" smtClean="0">
                          <a:solidFill>
                            <a:srgbClr val="003DB9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sz="2000" b="0" i="1" smtClean="0">
                          <a:solidFill>
                            <a:srgbClr val="003DB9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i="1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it-IT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it-IT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𝑖𝑗𝑝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BDB8B34-F234-0721-F6A0-807277C9E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816" y="4438520"/>
                <a:ext cx="4923692" cy="1151084"/>
              </a:xfrm>
              <a:prstGeom prst="rect">
                <a:avLst/>
              </a:prstGeom>
              <a:blipFill>
                <a:blip r:embed="rId3"/>
                <a:stretch>
                  <a:fillRect t="-91304" b="-10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DF9B4AF-38F4-E06F-3B84-21FC34D46C83}"/>
              </a:ext>
            </a:extLst>
          </p:cNvPr>
          <p:cNvSpPr txBox="1"/>
          <p:nvPr/>
        </p:nvSpPr>
        <p:spPr>
          <a:xfrm>
            <a:off x="8272713" y="1430359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628606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598903-4DB9-DBDA-99C4-F3E45785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 descr="Immagine che contiene testo, schermata, linea, schermo&#10;&#10;Descrizione generata automaticamente">
            <a:extLst>
              <a:ext uri="{FF2B5EF4-FFF2-40B4-BE49-F238E27FC236}">
                <a16:creationId xmlns:a16="http://schemas.microsoft.com/office/drawing/2014/main" id="{046DCB5E-FF79-AECF-514B-99EF29D9F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FFFBAC-7F94-9481-32F8-AA23AE501EB6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2340241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6C22-EEB8-5457-F3BA-77680C1B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C7CF08-A776-50B6-E0B2-8984C61C7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CDC7FA3-804B-8C07-1FE8-3ACD16A2A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E6F095-B94F-FCE6-097C-32A29463118B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549089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3E28-AE06-CE77-07FD-D9FE187E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063F45-01EA-692B-BFBC-188E65EB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BC07DD9-852F-B923-2B95-1A2562C61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DFBC2C-A489-DC52-A959-73DC39F565D0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1893072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CC7D-0C63-EA7F-FF44-48BE1481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2F68A2-2511-CAAB-7BE5-1AA7EF57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3869E4-9D77-1756-09BF-410D012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EECF3D-E68A-2DB5-F4F8-BAFF1B3DE368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2249557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2BE21-5192-FFED-B234-45741C0C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Metaeuristiche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0C6FCA3-7C8C-39C1-050A-61FBB7295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773161"/>
            <a:ext cx="6095999" cy="4042306"/>
          </a:xfrm>
        </p:spPr>
      </p:pic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3C744353-BD77-21EE-2235-2C6233A4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9" y="1773161"/>
            <a:ext cx="6095999" cy="404230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0159D8-AD3C-FD85-BD51-26977C7E0F87}"/>
              </a:ext>
            </a:extLst>
          </p:cNvPr>
          <p:cNvSpPr txBox="1"/>
          <p:nvPr/>
        </p:nvSpPr>
        <p:spPr>
          <a:xfrm>
            <a:off x="2053540" y="6036840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EAF05A-6DF2-890C-BE43-B024E5C5DE0C}"/>
              </a:ext>
            </a:extLst>
          </p:cNvPr>
          <p:cNvSpPr txBox="1"/>
          <p:nvPr/>
        </p:nvSpPr>
        <p:spPr>
          <a:xfrm>
            <a:off x="7876192" y="6002122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16739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0C04-FDD7-8A4D-D3CB-260727C66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3624E6-90EF-761B-DBDE-8FDE9F41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C’è comunque una componente casuale!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7BD0317-6D02-BA20-6188-89FEE9339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773161"/>
            <a:ext cx="6095999" cy="404230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4409AF-C57E-9AF9-F1F6-04B61B1803A6}"/>
              </a:ext>
            </a:extLst>
          </p:cNvPr>
          <p:cNvSpPr txBox="1"/>
          <p:nvPr/>
        </p:nvSpPr>
        <p:spPr>
          <a:xfrm>
            <a:off x="2053540" y="6036840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0B1F8D0C-2B89-E600-CEFD-EE4B7900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9" y="1773161"/>
            <a:ext cx="6095999" cy="40423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2466D7-C42E-5062-C672-0E9B529E4A83}"/>
              </a:ext>
            </a:extLst>
          </p:cNvPr>
          <p:cNvSpPr txBox="1"/>
          <p:nvPr/>
        </p:nvSpPr>
        <p:spPr>
          <a:xfrm>
            <a:off x="7876192" y="6002122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750971-F0E6-8231-CD8E-7AD5AA6065B5}"/>
              </a:ext>
            </a:extLst>
          </p:cNvPr>
          <p:cNvSpPr txBox="1"/>
          <p:nvPr/>
        </p:nvSpPr>
        <p:spPr>
          <a:xfrm>
            <a:off x="886323" y="1228123"/>
            <a:ext cx="360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Confronto con Istanza Small</a:t>
            </a:r>
          </a:p>
        </p:txBody>
      </p:sp>
    </p:spTree>
    <p:extLst>
      <p:ext uri="{BB962C8B-B14F-4D97-AF65-F5344CB8AC3E}">
        <p14:creationId xmlns:p14="http://schemas.microsoft.com/office/powerpoint/2010/main" val="332070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9BE5-6DD8-1758-50C5-DFA5D20E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CF070D-C15D-6D4D-B5AC-C2559067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Complessivi </a:t>
            </a:r>
            <a:r>
              <a:rPr lang="it-IT" sz="4400" b="1" dirty="0" err="1">
                <a:latin typeface="Optima" panose="02000503060000020004" pitchFamily="2" charset="0"/>
              </a:rPr>
              <a:t>Subsequent</a:t>
            </a:r>
            <a:r>
              <a:rPr lang="it-IT" sz="4400" b="1" dirty="0">
                <a:latin typeface="Optima" panose="02000503060000020004" pitchFamily="2" charset="0"/>
              </a:rPr>
              <a:t> NN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B60E80D-BC63-11AB-079D-B7D99FC33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83438" y="1497330"/>
            <a:ext cx="7909252" cy="5244689"/>
          </a:xfrm>
        </p:spPr>
      </p:pic>
    </p:spTree>
    <p:extLst>
      <p:ext uri="{BB962C8B-B14F-4D97-AF65-F5344CB8AC3E}">
        <p14:creationId xmlns:p14="http://schemas.microsoft.com/office/powerpoint/2010/main" val="2930522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1AB9-F276-7CD6-3A78-3CC14703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34AC89-A186-6AB9-3070-72B93E53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Complessivi School NN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869086-94EF-5193-7BE8-393ACF87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83438" y="1497330"/>
            <a:ext cx="7909252" cy="5244689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42A8E0-0F19-7D33-AE67-477C949D654E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2988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62937-E7C0-EBBC-469A-4AF7B717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348748-C531-1B85-9110-C3D02DDDE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6FAE9B-07F9-F443-68A9-EDC79337FA3B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4C713E-D887-F700-B3C0-1F0D65AF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Risultati Complessivi (senza C-W)</a:t>
            </a:r>
          </a:p>
        </p:txBody>
      </p:sp>
    </p:spTree>
    <p:extLst>
      <p:ext uri="{BB962C8B-B14F-4D97-AF65-F5344CB8AC3E}">
        <p14:creationId xmlns:p14="http://schemas.microsoft.com/office/powerpoint/2010/main" val="3928176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266A3-6AF7-6862-66C5-38A4381D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A719E9A-891E-6B1B-1092-366464099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4D1A2F-2F61-E7AD-1AA8-5D145B7AD896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0B8137C-8827-0F54-83AD-698E19DB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Risultati Complessivi (con C-W)</a:t>
            </a:r>
          </a:p>
        </p:txBody>
      </p:sp>
    </p:spTree>
    <p:extLst>
      <p:ext uri="{BB962C8B-B14F-4D97-AF65-F5344CB8AC3E}">
        <p14:creationId xmlns:p14="http://schemas.microsoft.com/office/powerpoint/2010/main" val="27864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9F46-C0C3-E16C-B522-F6E3FCDF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EE12B44-F202-A9CD-E6F1-A50C2EC46178}"/>
                  </a:ext>
                </a:extLst>
              </p:cNvPr>
              <p:cNvSpPr txBox="1"/>
              <p:nvPr/>
            </p:nvSpPr>
            <p:spPr>
              <a:xfrm>
                <a:off x="-860542" y="2066370"/>
                <a:ext cx="6333460" cy="1263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EE12B44-F202-A9CD-E6F1-A50C2EC46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0542" y="2066370"/>
                <a:ext cx="6333460" cy="1263423"/>
              </a:xfrm>
              <a:prstGeom prst="rect">
                <a:avLst/>
              </a:prstGeom>
              <a:blipFill>
                <a:blip r:embed="rId3"/>
                <a:stretch>
                  <a:fillRect t="-53465" b="-1118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09153202-41E8-CD9E-2DC5-D65B65B6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376142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(3)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02B821C-4C8D-A4EA-F7E5-4B01AC9D8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94" y="1917083"/>
            <a:ext cx="1582564" cy="540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Vincoli: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3BA9F6B-1A70-31B4-643C-633AF7125BD7}"/>
              </a:ext>
            </a:extLst>
          </p:cNvPr>
          <p:cNvSpPr txBox="1">
            <a:spLocks/>
          </p:cNvSpPr>
          <p:nvPr/>
        </p:nvSpPr>
        <p:spPr>
          <a:xfrm>
            <a:off x="838200" y="2551815"/>
            <a:ext cx="10248014" cy="350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44255C-CEC1-F115-040D-713BD9CD33BB}"/>
              </a:ext>
            </a:extLst>
          </p:cNvPr>
          <p:cNvSpPr txBox="1"/>
          <p:nvPr/>
        </p:nvSpPr>
        <p:spPr>
          <a:xfrm>
            <a:off x="4255935" y="2627194"/>
            <a:ext cx="72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(1) </a:t>
            </a:r>
            <a:r>
              <a:rPr lang="it-IT" sz="2000" dirty="0"/>
              <a:t>Ogni bambino appartiene a uno e un solo percorso.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E598407-9DC1-11BE-EEE6-95853EF1A1C2}"/>
              </a:ext>
            </a:extLst>
          </p:cNvPr>
          <p:cNvSpPr txBox="1"/>
          <p:nvPr/>
        </p:nvSpPr>
        <p:spPr>
          <a:xfrm>
            <a:off x="8205258" y="1439330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828FD17-EDA4-FCC0-EFA8-538AE387C87D}"/>
                  </a:ext>
                </a:extLst>
              </p:cNvPr>
              <p:cNvSpPr txBox="1"/>
              <p:nvPr/>
            </p:nvSpPr>
            <p:spPr>
              <a:xfrm>
                <a:off x="742148" y="4557157"/>
                <a:ext cx="3099174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𝑆𝑝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           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828FD17-EDA4-FCC0-EFA8-538AE387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8" y="4557157"/>
                <a:ext cx="3099174" cy="423770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27E33DD-FA5E-A408-8335-9F18A478032F}"/>
              </a:ext>
            </a:extLst>
          </p:cNvPr>
          <p:cNvSpPr txBox="1"/>
          <p:nvPr/>
        </p:nvSpPr>
        <p:spPr>
          <a:xfrm>
            <a:off x="4255935" y="4557157"/>
            <a:ext cx="803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(3) </a:t>
            </a:r>
            <a:r>
              <a:rPr lang="it-IT" sz="2000" dirty="0">
                <a:latin typeface="Century Gothic" panose="020B0502020202020204" pitchFamily="34" charset="0"/>
              </a:rPr>
              <a:t>La scuola appartiene a ogni percorso.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7D4B803-3866-C86E-DFA0-4C88D9D438A4}"/>
                  </a:ext>
                </a:extLst>
              </p:cNvPr>
              <p:cNvSpPr txBox="1"/>
              <p:nvPr/>
            </p:nvSpPr>
            <p:spPr>
              <a:xfrm>
                <a:off x="813880" y="5630546"/>
                <a:ext cx="4015073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𝑖𝑗𝑝</m:t>
                          </m:r>
                        </m:sub>
                      </m:sSub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𝑗𝑝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∀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7D4B803-3866-C86E-DFA0-4C88D9D4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80" y="5630546"/>
                <a:ext cx="4015073" cy="332463"/>
              </a:xfrm>
              <a:prstGeom prst="rect">
                <a:avLst/>
              </a:prstGeom>
              <a:blipFill>
                <a:blip r:embed="rId5"/>
                <a:stretch>
                  <a:fillRect l="-631" t="-7407" r="-631" b="-296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755D08A-CC95-E038-A461-D2673385BAC4}"/>
              </a:ext>
            </a:extLst>
          </p:cNvPr>
          <p:cNvSpPr txBox="1"/>
          <p:nvPr/>
        </p:nvSpPr>
        <p:spPr>
          <a:xfrm>
            <a:off x="5021589" y="5293011"/>
            <a:ext cx="70759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(4) </a:t>
            </a:r>
            <a:r>
              <a:rPr lang="it-IT" sz="2000" dirty="0"/>
              <a:t>Un arco può appartenere al percorso </a:t>
            </a:r>
            <a:r>
              <a:rPr lang="it-IT" sz="2000" i="1" dirty="0" err="1"/>
              <a:t>p</a:t>
            </a:r>
            <a:r>
              <a:rPr lang="it-IT" sz="2000" dirty="0"/>
              <a:t> se entrambi i suoi estremi appartengono a </a:t>
            </a:r>
            <a:r>
              <a:rPr lang="it-IT" sz="2000" i="1" dirty="0" err="1"/>
              <a:t>p</a:t>
            </a:r>
            <a:r>
              <a:rPr lang="it-IT" sz="2000" dirty="0"/>
              <a:t> (da cui segue che un arco può appartenere al più a un percorso).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92BDC2-B01A-EA29-A9FF-A4A7AEC082D7}"/>
                  </a:ext>
                </a:extLst>
              </p:cNvPr>
              <p:cNvSpPr txBox="1"/>
              <p:nvPr/>
            </p:nvSpPr>
            <p:spPr>
              <a:xfrm>
                <a:off x="-938386" y="3453866"/>
                <a:ext cx="6545482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92BDC2-B01A-EA29-A9FF-A4A7AEC08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8386" y="3453866"/>
                <a:ext cx="6545482" cy="839269"/>
              </a:xfrm>
              <a:prstGeom prst="rect">
                <a:avLst/>
              </a:prstGeom>
              <a:blipFill>
                <a:blip r:embed="rId6"/>
                <a:stretch>
                  <a:fillRect t="-127273" b="-17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C80E79-AC4A-96A8-608F-A416F1B62359}"/>
              </a:ext>
            </a:extLst>
          </p:cNvPr>
          <p:cNvSpPr txBox="1"/>
          <p:nvPr/>
        </p:nvSpPr>
        <p:spPr>
          <a:xfrm>
            <a:off x="4255935" y="3611788"/>
            <a:ext cx="803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(2) </a:t>
            </a:r>
            <a:r>
              <a:rPr lang="it-IT" sz="2000" dirty="0">
                <a:latin typeface="Century Gothic" panose="020B0502020202020204" pitchFamily="34" charset="0"/>
              </a:rPr>
              <a:t>Ogni percorso parte da un bambino.</a:t>
            </a:r>
          </a:p>
        </p:txBody>
      </p:sp>
    </p:spTree>
    <p:extLst>
      <p:ext uri="{BB962C8B-B14F-4D97-AF65-F5344CB8AC3E}">
        <p14:creationId xmlns:p14="http://schemas.microsoft.com/office/powerpoint/2010/main" val="294632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588B9-33FE-F665-02B1-519BD6E5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FD1539A-23B5-AFD2-FCB5-060DBC59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9E9829-C8E6-194F-5100-5660F363F397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F775547-670D-B864-C7CC-C0F3C2E5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Tempo Complessivo (senza C-W)</a:t>
            </a:r>
          </a:p>
        </p:txBody>
      </p:sp>
    </p:spTree>
    <p:extLst>
      <p:ext uri="{BB962C8B-B14F-4D97-AF65-F5344CB8AC3E}">
        <p14:creationId xmlns:p14="http://schemas.microsoft.com/office/powerpoint/2010/main" val="1770945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377C3-A105-ABAF-3C09-D98D63DEC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AA45214-D53A-6868-58E6-88C003B43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8D9E03-B15A-3F1C-5EB5-7B1D9D65B077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0B34C0A0-41DA-8EBA-5C75-4FDCA16B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Tempo Complessivo (con C-W)</a:t>
            </a:r>
          </a:p>
        </p:txBody>
      </p:sp>
    </p:spTree>
    <p:extLst>
      <p:ext uri="{BB962C8B-B14F-4D97-AF65-F5344CB8AC3E}">
        <p14:creationId xmlns:p14="http://schemas.microsoft.com/office/powerpoint/2010/main" val="3543940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32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93387-9571-883F-8270-7238B6A9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7B435-A14A-66E5-1B36-FD0E3C94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376142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(4)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D8E2ABA-2749-132E-924E-342D4919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01" y="1909073"/>
            <a:ext cx="1582564" cy="540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Vincoli: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CDE47AAE-A1B4-0926-D4BB-44DC452F3C04}"/>
              </a:ext>
            </a:extLst>
          </p:cNvPr>
          <p:cNvSpPr txBox="1">
            <a:spLocks/>
          </p:cNvSpPr>
          <p:nvPr/>
        </p:nvSpPr>
        <p:spPr>
          <a:xfrm>
            <a:off x="838200" y="2551815"/>
            <a:ext cx="10248014" cy="350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356400-CF71-8525-2FDE-BBDBCC670E21}"/>
                  </a:ext>
                </a:extLst>
              </p:cNvPr>
              <p:cNvSpPr txBox="1"/>
              <p:nvPr/>
            </p:nvSpPr>
            <p:spPr>
              <a:xfrm>
                <a:off x="4601499" y="2551815"/>
                <a:ext cx="7330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latin typeface="Century Gothic" panose="020B0502020202020204" pitchFamily="34" charset="0"/>
                  </a:rPr>
                  <a:t>(5) </a:t>
                </a:r>
                <a:r>
                  <a:rPr lang="it-IT" sz="2000" dirty="0">
                    <a:latin typeface="Century Gothic" panose="020B0502020202020204" pitchFamily="34" charset="0"/>
                  </a:rPr>
                  <a:t>La distanza totale percorsa da ogni bambino non deve eccedere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volte la sua distanza minima da scuola.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356400-CF71-8525-2FDE-BBDBCC670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99" y="2551815"/>
                <a:ext cx="7330456" cy="707886"/>
              </a:xfrm>
              <a:prstGeom prst="rect">
                <a:avLst/>
              </a:prstGeom>
              <a:blipFill>
                <a:blip r:embed="rId3"/>
                <a:stretch>
                  <a:fillRect l="-865" t="-5357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F675A56-695E-DD38-5A53-42567811BEBB}"/>
                  </a:ext>
                </a:extLst>
              </p:cNvPr>
              <p:cNvSpPr txBox="1"/>
              <p:nvPr/>
            </p:nvSpPr>
            <p:spPr>
              <a:xfrm>
                <a:off x="415742" y="3712301"/>
                <a:ext cx="5419094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2∗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∀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F675A56-695E-DD38-5A53-42567811B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42" y="3712301"/>
                <a:ext cx="5419094" cy="878959"/>
              </a:xfrm>
              <a:prstGeom prst="rect">
                <a:avLst/>
              </a:prstGeom>
              <a:blipFill>
                <a:blip r:embed="rId4"/>
                <a:stretch>
                  <a:fillRect l="-7243" t="-120000" b="-162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93FCC7-60BA-7C6B-6DAC-B36886EE1A3E}"/>
              </a:ext>
            </a:extLst>
          </p:cNvPr>
          <p:cNvSpPr txBox="1"/>
          <p:nvPr/>
        </p:nvSpPr>
        <p:spPr>
          <a:xfrm>
            <a:off x="8205258" y="1439330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B2DA2DC-5F2B-5708-90E1-B37663C412AF}"/>
                  </a:ext>
                </a:extLst>
              </p:cNvPr>
              <p:cNvSpPr txBox="1"/>
              <p:nvPr/>
            </p:nvSpPr>
            <p:spPr>
              <a:xfrm>
                <a:off x="827551" y="2654375"/>
                <a:ext cx="31862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B2DA2DC-5F2B-5708-90E1-B37663C41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51" y="2654375"/>
                <a:ext cx="3186227" cy="400110"/>
              </a:xfrm>
              <a:prstGeom prst="rect">
                <a:avLst/>
              </a:prstGeom>
              <a:blipFill>
                <a:blip r:embed="rId5"/>
                <a:stretch>
                  <a:fillRect r="-398" b="-2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36C0C5-5687-42E7-CF3E-49BCBE1BC24C}"/>
              </a:ext>
            </a:extLst>
          </p:cNvPr>
          <p:cNvSpPr txBox="1"/>
          <p:nvPr/>
        </p:nvSpPr>
        <p:spPr>
          <a:xfrm>
            <a:off x="838101" y="4796476"/>
            <a:ext cx="10806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(6) </a:t>
            </a:r>
            <a:r>
              <a:rPr lang="it-IT" sz="2000" dirty="0">
                <a:latin typeface="Century Gothic" panose="020B0502020202020204" pitchFamily="34" charset="0"/>
              </a:rPr>
              <a:t>Ogni bambino ha al più due archi incidenti che appartengono a un percorso (sia esso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) e in particolare: se il nodo </a:t>
            </a:r>
            <a:r>
              <a:rPr lang="it-IT" sz="2000" i="1" dirty="0">
                <a:latin typeface="Century Gothic" panose="020B0502020202020204" pitchFamily="34" charset="0"/>
              </a:rPr>
              <a:t>i </a:t>
            </a:r>
            <a:r>
              <a:rPr lang="it-IT" sz="2000" dirty="0">
                <a:latin typeface="Century Gothic" panose="020B0502020202020204" pitchFamily="34" charset="0"/>
              </a:rPr>
              <a:t>non è il punto di inizio del percorso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 (z</a:t>
            </a:r>
            <a:r>
              <a:rPr lang="it-IT" sz="2000" baseline="-25000" dirty="0">
                <a:latin typeface="Century Gothic" panose="020B0502020202020204" pitchFamily="34" charset="0"/>
              </a:rPr>
              <a:t>ip</a:t>
            </a:r>
            <a:r>
              <a:rPr lang="it-IT" sz="2000" dirty="0">
                <a:latin typeface="Century Gothic" panose="020B0502020202020204" pitchFamily="34" charset="0"/>
              </a:rPr>
              <a:t>=0) allora </a:t>
            </a:r>
            <a:r>
              <a:rPr lang="it-IT" sz="2000" i="1" dirty="0">
                <a:latin typeface="Century Gothic" panose="020B0502020202020204" pitchFamily="34" charset="0"/>
              </a:rPr>
              <a:t>i</a:t>
            </a:r>
            <a:r>
              <a:rPr lang="it-IT" sz="2000" dirty="0">
                <a:latin typeface="Century Gothic" panose="020B0502020202020204" pitchFamily="34" charset="0"/>
              </a:rPr>
              <a:t> ha due archi incidenti appartenenti a </a:t>
            </a:r>
            <a:r>
              <a:rPr lang="it-IT" sz="2000" i="1" dirty="0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. Viceversa, se </a:t>
            </a:r>
            <a:r>
              <a:rPr lang="it-IT" sz="2000" i="1" dirty="0">
                <a:latin typeface="Century Gothic" panose="020B0502020202020204" pitchFamily="34" charset="0"/>
              </a:rPr>
              <a:t>i</a:t>
            </a:r>
            <a:r>
              <a:rPr lang="it-IT" sz="2000" dirty="0">
                <a:latin typeface="Century Gothic" panose="020B0502020202020204" pitchFamily="34" charset="0"/>
              </a:rPr>
              <a:t> è il punto di inizio del percorso</a:t>
            </a:r>
            <a:r>
              <a:rPr lang="it-IT" sz="2000" i="1" dirty="0">
                <a:latin typeface="Century Gothic" panose="020B0502020202020204" pitchFamily="34" charset="0"/>
              </a:rPr>
              <a:t>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, allora ha esattamente un arco incidente appartenente a </a:t>
            </a:r>
            <a:r>
              <a:rPr lang="it-IT" sz="2000" i="1" dirty="0">
                <a:latin typeface="Century Gothic" panose="020B0502020202020204" pitchFamily="34" charset="0"/>
              </a:rPr>
              <a:t>p.</a:t>
            </a:r>
          </a:p>
        </p:txBody>
      </p:sp>
    </p:spTree>
    <p:extLst>
      <p:ext uri="{BB962C8B-B14F-4D97-AF65-F5344CB8AC3E}">
        <p14:creationId xmlns:p14="http://schemas.microsoft.com/office/powerpoint/2010/main" val="85758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4F17E-2CDF-4044-CE3A-73FEBFC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2FB97B-5F58-C491-9B35-0FA0C862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376142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(5)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DD7221A-75F2-E3AC-FF4C-D4AD4AE9D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507"/>
            <a:ext cx="1582564" cy="540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Vincoli: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63A5C7DC-7680-D76B-72E8-DCCF7086D4D5}"/>
              </a:ext>
            </a:extLst>
          </p:cNvPr>
          <p:cNvSpPr txBox="1">
            <a:spLocks/>
          </p:cNvSpPr>
          <p:nvPr/>
        </p:nvSpPr>
        <p:spPr>
          <a:xfrm>
            <a:off x="838200" y="2551815"/>
            <a:ext cx="10248014" cy="350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31EE658-2768-EDF8-44A6-514AA46B6BFF}"/>
              </a:ext>
            </a:extLst>
          </p:cNvPr>
          <p:cNvSpPr txBox="1"/>
          <p:nvPr/>
        </p:nvSpPr>
        <p:spPr>
          <a:xfrm>
            <a:off x="8205258" y="1439330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CDE6469-AED3-E77F-91E3-CE81304DEDC3}"/>
                  </a:ext>
                </a:extLst>
              </p:cNvPr>
              <p:cNvSpPr txBox="1"/>
              <p:nvPr/>
            </p:nvSpPr>
            <p:spPr>
              <a:xfrm>
                <a:off x="838200" y="4910560"/>
                <a:ext cx="3540888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CDE6469-AED3-E77F-91E3-CE81304D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10560"/>
                <a:ext cx="3540888" cy="878959"/>
              </a:xfrm>
              <a:prstGeom prst="rect">
                <a:avLst/>
              </a:prstGeom>
              <a:blipFill>
                <a:blip r:embed="rId3"/>
                <a:stretch>
                  <a:fillRect l="-23297" t="-118310" b="-159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605A70-29A1-BA3A-F57C-E0B0FE581D1E}"/>
              </a:ext>
            </a:extLst>
          </p:cNvPr>
          <p:cNvSpPr txBox="1"/>
          <p:nvPr/>
        </p:nvSpPr>
        <p:spPr>
          <a:xfrm>
            <a:off x="4379088" y="5049803"/>
            <a:ext cx="776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(8) </a:t>
            </a:r>
            <a:r>
              <a:rPr lang="it-IT" sz="2000" dirty="0">
                <a:latin typeface="Century Gothic" panose="020B0502020202020204" pitchFamily="34" charset="0"/>
              </a:rPr>
              <a:t>Il numero di archi incidenti nella scuola è uguale al numero dei percorsi.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961B5F1-15DA-0117-CBFA-2A8AB9834260}"/>
                  </a:ext>
                </a:extLst>
              </p:cNvPr>
              <p:cNvSpPr txBox="1"/>
              <p:nvPr/>
            </p:nvSpPr>
            <p:spPr>
              <a:xfrm>
                <a:off x="838200" y="3092923"/>
                <a:ext cx="4928400" cy="786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𝑖𝑗𝑝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𝑆𝑝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−1               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961B5F1-15DA-0117-CBFA-2A8AB983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2923"/>
                <a:ext cx="4928400" cy="786626"/>
              </a:xfrm>
              <a:prstGeom prst="rect">
                <a:avLst/>
              </a:prstGeom>
              <a:blipFill>
                <a:blip r:embed="rId4"/>
                <a:stretch>
                  <a:fillRect l="-15938" t="-138095" r="-257" b="-18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615D0C-5C7D-E414-6A55-FDDDDA21D163}"/>
              </a:ext>
            </a:extLst>
          </p:cNvPr>
          <p:cNvSpPr txBox="1"/>
          <p:nvPr/>
        </p:nvSpPr>
        <p:spPr>
          <a:xfrm>
            <a:off x="5962207" y="2941182"/>
            <a:ext cx="6128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(7) </a:t>
            </a:r>
            <a:r>
              <a:rPr lang="it-IT" sz="2000" dirty="0">
                <a:latin typeface="Century Gothic" panose="020B0502020202020204" pitchFamily="34" charset="0"/>
              </a:rPr>
              <a:t>Il numero totale di archi usati in ogni percorso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 è uguale al numero di elementi in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 meno 1. Questo previene la formazione di cicli.</a:t>
            </a:r>
          </a:p>
        </p:txBody>
      </p:sp>
    </p:spTree>
    <p:extLst>
      <p:ext uri="{BB962C8B-B14F-4D97-AF65-F5344CB8AC3E}">
        <p14:creationId xmlns:p14="http://schemas.microsoft.com/office/powerpoint/2010/main" val="88950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upyter Logo PNG Vector (SVG) Free Download">
            <a:extLst>
              <a:ext uri="{FF2B5EF4-FFF2-40B4-BE49-F238E27FC236}">
                <a16:creationId xmlns:a16="http://schemas.microsoft.com/office/drawing/2014/main" id="{3B1D5AC3-A93A-BC01-CF40-CE980C95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200" y="2512048"/>
            <a:ext cx="2212044" cy="22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54A1965-42B8-FFC7-9D64-3203D404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Tecnologie utilizzate</a:t>
            </a:r>
          </a:p>
        </p:txBody>
      </p:sp>
      <p:pic>
        <p:nvPicPr>
          <p:cNvPr id="1026" name="Picture 2" descr="What is Python Coding? | Juni Learning">
            <a:extLst>
              <a:ext uri="{FF2B5EF4-FFF2-40B4-BE49-F238E27FC236}">
                <a16:creationId xmlns:a16="http://schemas.microsoft.com/office/drawing/2014/main" id="{FEA45083-EA13-F41E-D21A-2A5028B5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7" y="2082791"/>
            <a:ext cx="2805004" cy="280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9C4B98-8283-302D-9E96-521352E24807}"/>
              </a:ext>
            </a:extLst>
          </p:cNvPr>
          <p:cNvSpPr txBox="1"/>
          <p:nvPr/>
        </p:nvSpPr>
        <p:spPr>
          <a:xfrm>
            <a:off x="1953745" y="5167240"/>
            <a:ext cx="319065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Jupiter Notebook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F53E2A-F77B-1F23-A7FE-0A45F47AAABC}"/>
              </a:ext>
            </a:extLst>
          </p:cNvPr>
          <p:cNvSpPr txBox="1"/>
          <p:nvPr/>
        </p:nvSpPr>
        <p:spPr>
          <a:xfrm>
            <a:off x="7241277" y="1682680"/>
            <a:ext cx="319065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Python</a:t>
            </a:r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D8404E66-662E-E9EF-1F4C-2549DBAD6699}"/>
              </a:ext>
            </a:extLst>
          </p:cNvPr>
          <p:cNvSpPr/>
          <p:nvPr/>
        </p:nvSpPr>
        <p:spPr>
          <a:xfrm>
            <a:off x="-45720" y="2082790"/>
            <a:ext cx="13005976" cy="2899712"/>
          </a:xfrm>
          <a:custGeom>
            <a:avLst/>
            <a:gdLst>
              <a:gd name="connsiteX0" fmla="*/ 0 w 12814065"/>
              <a:gd name="connsiteY0" fmla="*/ 2144424 h 2697664"/>
              <a:gd name="connsiteX1" fmla="*/ 3149600 w 12814065"/>
              <a:gd name="connsiteY1" fmla="*/ 22113 h 2697664"/>
              <a:gd name="connsiteX2" fmla="*/ 4944533 w 12814065"/>
              <a:gd name="connsiteY2" fmla="*/ 1004246 h 2697664"/>
              <a:gd name="connsiteX3" fmla="*/ 6096000 w 12814065"/>
              <a:gd name="connsiteY3" fmla="*/ 484957 h 2697664"/>
              <a:gd name="connsiteX4" fmla="*/ 9482667 w 12814065"/>
              <a:gd name="connsiteY4" fmla="*/ 2697579 h 2697664"/>
              <a:gd name="connsiteX5" fmla="*/ 12282311 w 12814065"/>
              <a:gd name="connsiteY5" fmla="*/ 552691 h 269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4065" h="2697664">
                <a:moveTo>
                  <a:pt x="0" y="2144424"/>
                </a:moveTo>
                <a:cubicBezTo>
                  <a:pt x="1162755" y="1178283"/>
                  <a:pt x="2325511" y="212143"/>
                  <a:pt x="3149600" y="22113"/>
                </a:cubicBezTo>
                <a:cubicBezTo>
                  <a:pt x="3973689" y="-167917"/>
                  <a:pt x="4453466" y="927105"/>
                  <a:pt x="4944533" y="1004246"/>
                </a:cubicBezTo>
                <a:cubicBezTo>
                  <a:pt x="5435600" y="1081387"/>
                  <a:pt x="5339644" y="202735"/>
                  <a:pt x="6096000" y="484957"/>
                </a:cubicBezTo>
                <a:cubicBezTo>
                  <a:pt x="6852356" y="767179"/>
                  <a:pt x="8451615" y="2686290"/>
                  <a:pt x="9482667" y="2697579"/>
                </a:cubicBezTo>
                <a:cubicBezTo>
                  <a:pt x="10513719" y="2708868"/>
                  <a:pt x="14167555" y="1596913"/>
                  <a:pt x="12282311" y="552691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07178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occia">
  <a:themeElements>
    <a:clrScheme name="Goccia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Gocci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cci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32359</TotalTime>
  <Words>3572</Words>
  <Application>Microsoft Macintosh PowerPoint</Application>
  <PresentationFormat>Widescreen</PresentationFormat>
  <Paragraphs>327</Paragraphs>
  <Slides>62</Slides>
  <Notes>11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62</vt:i4>
      </vt:variant>
    </vt:vector>
  </HeadingPairs>
  <TitlesOfParts>
    <vt:vector size="75" baseType="lpstr">
      <vt:lpstr>Aptos</vt:lpstr>
      <vt:lpstr>Aptos Display</vt:lpstr>
      <vt:lpstr>Arial</vt:lpstr>
      <vt:lpstr>Avenir Next Heavy</vt:lpstr>
      <vt:lpstr>Cambria Math</vt:lpstr>
      <vt:lpstr>Century Gothic</vt:lpstr>
      <vt:lpstr>Courier New</vt:lpstr>
      <vt:lpstr>Elephant</vt:lpstr>
      <vt:lpstr>Optima</vt:lpstr>
      <vt:lpstr>Tw Cen MT</vt:lpstr>
      <vt:lpstr>BrushVTI</vt:lpstr>
      <vt:lpstr>1_Tema di Office</vt:lpstr>
      <vt:lpstr>Goccia</vt:lpstr>
      <vt:lpstr>Pedibus</vt:lpstr>
      <vt:lpstr>Pedibus: Definizione del Problema</vt:lpstr>
      <vt:lpstr>Presentazione standard di PowerPoint</vt:lpstr>
      <vt:lpstr>Modello matematico Pedibus (1)</vt:lpstr>
      <vt:lpstr>Modello matematico Pedibus (2)</vt:lpstr>
      <vt:lpstr>Modello matematico Pedibus (3)</vt:lpstr>
      <vt:lpstr>Modello matematico Pedibus (4)</vt:lpstr>
      <vt:lpstr>Modello matematico Pedibus (5)</vt:lpstr>
      <vt:lpstr>Tecnologie utilizzate</vt:lpstr>
      <vt:lpstr>Esempio di Istanza</vt:lpstr>
      <vt:lpstr>Libreria NetworkX (1)</vt:lpstr>
      <vt:lpstr>Libreria NetworkX (2)</vt:lpstr>
      <vt:lpstr>Funzione Obiettivo</vt:lpstr>
      <vt:lpstr>Funzioni Utili</vt:lpstr>
      <vt:lpstr>Presentazione standard di PowerPoint</vt:lpstr>
      <vt:lpstr>Grafo Soluzione….</vt:lpstr>
      <vt:lpstr>Euristica Greedy</vt:lpstr>
      <vt:lpstr>Subsequent Nearest Neighbour</vt:lpstr>
      <vt:lpstr>School Nearest Neighbour</vt:lpstr>
      <vt:lpstr>Presentazione standard di PowerPoint</vt:lpstr>
      <vt:lpstr>Greedy Randomized</vt:lpstr>
      <vt:lpstr>Risultati Greedy</vt:lpstr>
      <vt:lpstr>Clarke and Wright</vt:lpstr>
      <vt:lpstr>Local Search (1) – Caratteristiche generali</vt:lpstr>
      <vt:lpstr>Local Search (2)</vt:lpstr>
      <vt:lpstr>Local Search Best-Imp</vt:lpstr>
      <vt:lpstr>Risultati Local Search</vt:lpstr>
      <vt:lpstr>Presentazione standard di PowerPoint</vt:lpstr>
      <vt:lpstr>GRASP: Greedy Adaptive Search Procedure (1)</vt:lpstr>
      <vt:lpstr>GRASP: Greedy Adaptive Search Procedure (2)</vt:lpstr>
      <vt:lpstr>Risultati GRASP</vt:lpstr>
      <vt:lpstr>Risultati GRASP</vt:lpstr>
      <vt:lpstr>Risultati GRASP</vt:lpstr>
      <vt:lpstr>Risultati GRASP</vt:lpstr>
      <vt:lpstr>Risultati GRASP</vt:lpstr>
      <vt:lpstr>Tabu Search (1)</vt:lpstr>
      <vt:lpstr>Tabu Search (2)</vt:lpstr>
      <vt:lpstr>Tabu Search (3)</vt:lpstr>
      <vt:lpstr>Tabu Search (4)</vt:lpstr>
      <vt:lpstr>Risultati Tabu Search: Istanza Media</vt:lpstr>
      <vt:lpstr>Risultati Tabu Search</vt:lpstr>
      <vt:lpstr>Risultati Tabu Search</vt:lpstr>
      <vt:lpstr>Risultati Tabu Search</vt:lpstr>
      <vt:lpstr>Risultati Tabu Search</vt:lpstr>
      <vt:lpstr>Iterated Local Search (1)</vt:lpstr>
      <vt:lpstr>Iterated Local Search (2)</vt:lpstr>
      <vt:lpstr>Iterated Local Search (3)</vt:lpstr>
      <vt:lpstr>Iterated Local Search (4)</vt:lpstr>
      <vt:lpstr>Iterated Local Search (5)</vt:lpstr>
      <vt:lpstr>Risultati Iterated Local Search</vt:lpstr>
      <vt:lpstr>Risultati Iterated Local Search</vt:lpstr>
      <vt:lpstr>Risultati Iterated Local Search</vt:lpstr>
      <vt:lpstr>Risultati Iterated Local Search</vt:lpstr>
      <vt:lpstr>Risultati Metaeuristiche </vt:lpstr>
      <vt:lpstr>C’è comunque una componente casuale!</vt:lpstr>
      <vt:lpstr>Risultati Complessivi Subsequent NN </vt:lpstr>
      <vt:lpstr>Risultati Complessivi School NN </vt:lpstr>
      <vt:lpstr>Risultati Complessivi (senza C-W)</vt:lpstr>
      <vt:lpstr>Risultati Complessivi (con C-W)</vt:lpstr>
      <vt:lpstr>Tempo Complessivo (senza C-W)</vt:lpstr>
      <vt:lpstr>Tempo Complessivo (con C-W)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CAVICCHI SARA</dc:creator>
  <cp:lastModifiedBy>CAVICCHI SARA</cp:lastModifiedBy>
  <cp:revision>15</cp:revision>
  <dcterms:created xsi:type="dcterms:W3CDTF">2025-01-26T20:54:31Z</dcterms:created>
  <dcterms:modified xsi:type="dcterms:W3CDTF">2025-02-18T08:14:55Z</dcterms:modified>
</cp:coreProperties>
</file>